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4"/>
  </p:notesMasterIdLst>
  <p:sldIdLst>
    <p:sldId id="309" r:id="rId2"/>
    <p:sldId id="313" r:id="rId3"/>
  </p:sldIdLst>
  <p:sldSz cx="49377600" cy="32918400"/>
  <p:notesSz cx="6858000" cy="9144000"/>
  <p:embeddedFontLst>
    <p:embeddedFont>
      <p:font typeface="Calibri" panose="020F0502020204030204" pitchFamily="34" charset="0"/>
      <p:regular r:id="rId5"/>
      <p:bold r:id="rId6"/>
      <p:italic r:id="rId7"/>
      <p:boldItalic r:id="rId8"/>
    </p:embeddedFont>
    <p:embeddedFont>
      <p:font typeface="Calibri Light" panose="020F0302020204030204" pitchFamily="34" charset="0"/>
      <p:regular r:id="rId9"/>
      <p:italic r:id="rId10"/>
    </p:embeddedFont>
    <p:embeddedFont>
      <p:font typeface="Lato" panose="020F0502020204030203" pitchFamily="34" charset="0"/>
      <p:regular r:id="rId11"/>
      <p:bold r:id="rId12"/>
      <p:italic r:id="rId13"/>
      <p:boldItalic r:id="rId14"/>
    </p:embeddedFont>
    <p:embeddedFont>
      <p:font typeface="Segoe UI" panose="020B0502040204020203" pitchFamily="34" charset="0"/>
      <p:regular r:id="rId15"/>
      <p:bold r:id="rId16"/>
      <p:italic r:id="rId17"/>
      <p:boldItalic r:id="rId18"/>
    </p:embeddedFont>
    <p:embeddedFont>
      <p:font typeface="Segoe UI Black" panose="020B0A02040204020203" pitchFamily="34" charset="0"/>
      <p:bold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5552" userDrawn="1">
          <p15:clr>
            <a:srgbClr val="A4A3A4"/>
          </p15:clr>
        </p15:guide>
        <p15:guide id="3" pos="2712" userDrawn="1">
          <p15:clr>
            <a:srgbClr val="A4A3A4"/>
          </p15:clr>
        </p15:guide>
        <p15:guide id="6" orient="horz" pos="1104" userDrawn="1">
          <p15:clr>
            <a:srgbClr val="A4A3A4"/>
          </p15:clr>
        </p15:guide>
        <p15:guide id="7" pos="5304" userDrawn="1">
          <p15:clr>
            <a:srgbClr val="A4A3A4"/>
          </p15:clr>
        </p15:guide>
        <p15:guide id="8" pos="10536" userDrawn="1">
          <p15:clr>
            <a:srgbClr val="5ACBF0"/>
          </p15:clr>
        </p15:guide>
        <p15:guide id="9" pos="7896" userDrawn="1">
          <p15:clr>
            <a:srgbClr val="A4A3A4"/>
          </p15:clr>
        </p15:guide>
        <p15:guide id="10" pos="13104" userDrawn="1">
          <p15:clr>
            <a:srgbClr val="A4A3A4"/>
          </p15:clr>
        </p15:guide>
        <p15:guide id="11" pos="18168" userDrawn="1">
          <p15:clr>
            <a:srgbClr val="A4A3A4"/>
          </p15:clr>
        </p15:guide>
        <p15:guide id="12" pos="20836" userDrawn="1">
          <p15:clr>
            <a:srgbClr val="A4A3A4"/>
          </p15:clr>
        </p15:guide>
        <p15:guide id="13" pos="23328" userDrawn="1">
          <p15:clr>
            <a:srgbClr val="A4A3A4"/>
          </p15:clr>
        </p15:guide>
        <p15:guide id="14" pos="25944" userDrawn="1">
          <p15:clr>
            <a:srgbClr val="A4A3A4"/>
          </p15:clr>
        </p15:guide>
        <p15:guide id="15" pos="28440" userDrawn="1">
          <p15:clr>
            <a:srgbClr val="A4A3A4"/>
          </p15:clr>
        </p15:guide>
        <p15:guide id="16" orient="horz" pos="200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B8FD"/>
    <a:srgbClr val="07B385"/>
    <a:srgbClr val="0D0D0D"/>
    <a:srgbClr val="C1BDB4"/>
    <a:srgbClr val="ACA89B"/>
    <a:srgbClr val="EFF8F3"/>
    <a:srgbClr val="FBFBFB"/>
    <a:srgbClr val="6B6B6B"/>
    <a:srgbClr val="31092D"/>
    <a:srgbClr val="E1F1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96122" autoAdjust="0"/>
  </p:normalViewPr>
  <p:slideViewPr>
    <p:cSldViewPr snapToGrid="0" showGuides="1">
      <p:cViewPr varScale="1">
        <p:scale>
          <a:sx n="23" d="100"/>
          <a:sy n="23" d="100"/>
        </p:scale>
        <p:origin x="18" y="18"/>
      </p:cViewPr>
      <p:guideLst>
        <p:guide pos="15552"/>
        <p:guide pos="2712"/>
        <p:guide orient="horz" pos="1104"/>
        <p:guide pos="5304"/>
        <p:guide pos="10536"/>
        <p:guide pos="7896"/>
        <p:guide pos="13104"/>
        <p:guide pos="18168"/>
        <p:guide pos="20836"/>
        <p:guide pos="23328"/>
        <p:guide pos="25944"/>
        <p:guide pos="28440"/>
        <p:guide orient="horz" pos="200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tableStyles" Target="tableStyle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theme" Target="theme/theme1.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4/17/2022</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633699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601755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13694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62549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11104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5530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4/17/2022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8215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4/17/2022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3838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4/17/2022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42050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4/17/2022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0565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4/17/2022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44639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4/17/2022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20014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4/17/2022</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2343206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g"/><Relationship Id="rId18" Type="http://schemas.openxmlformats.org/officeDocument/2006/relationships/image" Target="../media/image16.png"/><Relationship Id="rId26" Type="http://schemas.openxmlformats.org/officeDocument/2006/relationships/image" Target="../media/image24.jp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jp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jpg"/><Relationship Id="rId22" Type="http://schemas.openxmlformats.org/officeDocument/2006/relationships/image" Target="../media/image20.jpg"/><Relationship Id="rId27"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31.jpg"/><Relationship Id="rId13" Type="http://schemas.openxmlformats.org/officeDocument/2006/relationships/image" Target="../media/image7.png"/><Relationship Id="rId18" Type="http://schemas.openxmlformats.org/officeDocument/2006/relationships/image" Target="../media/image12.jpg"/><Relationship Id="rId26" Type="http://schemas.openxmlformats.org/officeDocument/2006/relationships/image" Target="../media/image32.jpg"/><Relationship Id="rId3" Type="http://schemas.openxmlformats.org/officeDocument/2006/relationships/image" Target="../media/image1.png"/><Relationship Id="rId21" Type="http://schemas.openxmlformats.org/officeDocument/2006/relationships/image" Target="../media/image13.png"/><Relationship Id="rId7" Type="http://schemas.openxmlformats.org/officeDocument/2006/relationships/image" Target="../media/image30.png"/><Relationship Id="rId12" Type="http://schemas.openxmlformats.org/officeDocument/2006/relationships/image" Target="../media/image6.png"/><Relationship Id="rId17" Type="http://schemas.openxmlformats.org/officeDocument/2006/relationships/image" Target="../media/image11.jpg"/><Relationship Id="rId25" Type="http://schemas.openxmlformats.org/officeDocument/2006/relationships/image" Target="../media/image15.png"/><Relationship Id="rId2" Type="http://schemas.openxmlformats.org/officeDocument/2006/relationships/image" Target="../media/image27.jpeg"/><Relationship Id="rId16" Type="http://schemas.openxmlformats.org/officeDocument/2006/relationships/image" Target="../media/image10.png"/><Relationship Id="rId20" Type="http://schemas.openxmlformats.org/officeDocument/2006/relationships/image" Target="../media/image17.png"/><Relationship Id="rId29"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5.png"/><Relationship Id="rId24" Type="http://schemas.openxmlformats.org/officeDocument/2006/relationships/image" Target="../media/image19.png"/><Relationship Id="rId5" Type="http://schemas.openxmlformats.org/officeDocument/2006/relationships/image" Target="../media/image28.png"/><Relationship Id="rId15" Type="http://schemas.openxmlformats.org/officeDocument/2006/relationships/image" Target="../media/image9.png"/><Relationship Id="rId23" Type="http://schemas.openxmlformats.org/officeDocument/2006/relationships/image" Target="../media/image14.png"/><Relationship Id="rId28" Type="http://schemas.openxmlformats.org/officeDocument/2006/relationships/image" Target="../media/image21.png"/><Relationship Id="rId10" Type="http://schemas.openxmlformats.org/officeDocument/2006/relationships/image" Target="../media/image4.png"/><Relationship Id="rId19" Type="http://schemas.openxmlformats.org/officeDocument/2006/relationships/image" Target="../media/image16.png"/><Relationship Id="rId31" Type="http://schemas.openxmlformats.org/officeDocument/2006/relationships/image" Target="../media/image24.jpg"/><Relationship Id="rId4" Type="http://schemas.openxmlformats.org/officeDocument/2006/relationships/image" Target="../media/image2.svg"/><Relationship Id="rId9" Type="http://schemas.openxmlformats.org/officeDocument/2006/relationships/image" Target="../media/image3.png"/><Relationship Id="rId14" Type="http://schemas.openxmlformats.org/officeDocument/2006/relationships/image" Target="../media/image8.png"/><Relationship Id="rId22" Type="http://schemas.openxmlformats.org/officeDocument/2006/relationships/image" Target="../media/image18.png"/><Relationship Id="rId27" Type="http://schemas.openxmlformats.org/officeDocument/2006/relationships/image" Target="../media/image20.jpg"/><Relationship Id="rId30"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56000"/>
          </a:schemeClr>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0AC536E0-2B23-4A29-ADFA-D4147F98B74A}"/>
              </a:ext>
            </a:extLst>
          </p:cNvPr>
          <p:cNvSpPr/>
          <p:nvPr/>
        </p:nvSpPr>
        <p:spPr>
          <a:xfrm>
            <a:off x="37849438" y="10583467"/>
            <a:ext cx="10874503" cy="16366259"/>
          </a:xfrm>
          <a:prstGeom prst="rect">
            <a:avLst/>
          </a:prstGeom>
          <a:solidFill>
            <a:srgbClr val="C1BDB4"/>
          </a:solid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Graphic 44">
            <a:extLst>
              <a:ext uri="{FF2B5EF4-FFF2-40B4-BE49-F238E27FC236}">
                <a16:creationId xmlns:a16="http://schemas.microsoft.com/office/drawing/2014/main" id="{42FBEF49-1690-499B-B97D-9169655169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67814" y="29620861"/>
            <a:ext cx="529537" cy="529537"/>
          </a:xfrm>
          <a:prstGeom prst="rect">
            <a:avLst/>
          </a:prstGeom>
        </p:spPr>
      </p:pic>
      <p:sp>
        <p:nvSpPr>
          <p:cNvPr id="4" name="Rectangle 3">
            <a:extLst>
              <a:ext uri="{FF2B5EF4-FFF2-40B4-BE49-F238E27FC236}">
                <a16:creationId xmlns:a16="http://schemas.microsoft.com/office/drawing/2014/main" id="{ACE03C34-F3CB-4D7E-BED6-4912BED00063}"/>
              </a:ext>
            </a:extLst>
          </p:cNvPr>
          <p:cNvSpPr/>
          <p:nvPr/>
        </p:nvSpPr>
        <p:spPr>
          <a:xfrm>
            <a:off x="698087" y="602870"/>
            <a:ext cx="24614168" cy="9366668"/>
          </a:xfrm>
          <a:prstGeom prst="rect">
            <a:avLst/>
          </a:prstGeom>
          <a:solidFill>
            <a:srgbClr val="C1BDB4"/>
          </a:solid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331600C-5D44-4BE7-8500-7C17A936BFE4}"/>
              </a:ext>
            </a:extLst>
          </p:cNvPr>
          <p:cNvSpPr txBox="1"/>
          <p:nvPr/>
        </p:nvSpPr>
        <p:spPr>
          <a:xfrm>
            <a:off x="1484934" y="1041703"/>
            <a:ext cx="25280123" cy="9366667"/>
          </a:xfrm>
          <a:prstGeom prst="rect">
            <a:avLst/>
          </a:prstGeom>
          <a:noFill/>
        </p:spPr>
        <p:txBody>
          <a:bodyPr wrap="square" rtlCol="0">
            <a:spAutoFit/>
          </a:bodyPr>
          <a:lstStyle/>
          <a:p>
            <a:r>
              <a:rPr lang="en-US" sz="8800" dirty="0">
                <a:latin typeface="Segoe UI Black" panose="020B0A02040204020203" pitchFamily="34" charset="0"/>
                <a:ea typeface="Segoe UI Black" panose="020B0A02040204020203" pitchFamily="34" charset="0"/>
                <a:cs typeface="Lato" panose="020F0502020204030203" pitchFamily="34" charset="0"/>
              </a:rPr>
              <a:t>A user interface for evaluating hand force coordination in static and dynamic manipulation tasks</a:t>
            </a:r>
          </a:p>
          <a:p>
            <a:endParaRPr lang="en-US" sz="88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4000" b="1" dirty="0">
                <a:solidFill>
                  <a:srgbClr val="000000"/>
                </a:solidFill>
                <a:latin typeface="Segoe UI" panose="020B0502040204020203" pitchFamily="34" charset="0"/>
                <a:ea typeface="Lato" panose="020F0502020204030203" pitchFamily="34" charset="0"/>
                <a:cs typeface="Segoe UI" panose="020B0502040204020203" pitchFamily="34" charset="0"/>
              </a:rPr>
              <a:t>Samid</a:t>
            </a:r>
            <a:r>
              <a:rPr lang="en-US" sz="4000" b="1" dirty="0">
                <a:latin typeface="Segoe UI" panose="020B0502040204020203" pitchFamily="34" charset="0"/>
                <a:ea typeface="Lato" panose="020F0502020204030203" pitchFamily="34" charset="0"/>
                <a:cs typeface="Segoe UI" panose="020B0502040204020203" pitchFamily="34" charset="0"/>
              </a:rPr>
              <a:t> Ceballos</a:t>
            </a:r>
            <a:r>
              <a:rPr lang="en-US" sz="4000" b="1" baseline="30000" dirty="0">
                <a:latin typeface="Segoe UI" panose="020B0502040204020203" pitchFamily="34" charset="0"/>
                <a:ea typeface="Lato" panose="020F0502020204030203" pitchFamily="34" charset="0"/>
                <a:cs typeface="Segoe UI" panose="020B0502040204020203" pitchFamily="34" charset="0"/>
              </a:rPr>
              <a:t>1</a:t>
            </a:r>
            <a:r>
              <a:rPr lang="en-US" sz="4000" dirty="0">
                <a:latin typeface="Segoe UI" panose="020B0502040204020203" pitchFamily="34" charset="0"/>
                <a:ea typeface="Lato" panose="020F0502020204030203" pitchFamily="34" charset="0"/>
                <a:cs typeface="Segoe UI" panose="020B0502040204020203" pitchFamily="34" charset="0"/>
              </a:rPr>
              <a:t>, Panadda Marayong, Ph.D.</a:t>
            </a:r>
            <a:r>
              <a:rPr lang="en-US" sz="4000" baseline="30000" dirty="0">
                <a:latin typeface="Segoe UI" panose="020B0502040204020203" pitchFamily="34" charset="0"/>
                <a:ea typeface="Lato" panose="020F0502020204030203" pitchFamily="34" charset="0"/>
                <a:cs typeface="Segoe UI" panose="020B0502040204020203" pitchFamily="34" charset="0"/>
              </a:rPr>
              <a:t>1</a:t>
            </a:r>
            <a:r>
              <a:rPr lang="en-US" sz="4000" dirty="0">
                <a:latin typeface="Segoe UI" panose="020B0502040204020203" pitchFamily="34" charset="0"/>
                <a:ea typeface="Lato" panose="020F0502020204030203" pitchFamily="34" charset="0"/>
                <a:cs typeface="Segoe UI" panose="020B0502040204020203" pitchFamily="34" charset="0"/>
              </a:rPr>
              <a:t>, I-Hung Khoo, Ph.D.</a:t>
            </a:r>
            <a:r>
              <a:rPr lang="en-US" sz="4000" baseline="30000" dirty="0">
                <a:latin typeface="Segoe UI" panose="020B0502040204020203" pitchFamily="34" charset="0"/>
                <a:ea typeface="Lato" panose="020F0502020204030203" pitchFamily="34" charset="0"/>
                <a:cs typeface="Segoe UI" panose="020B0502040204020203" pitchFamily="34" charset="0"/>
              </a:rPr>
              <a:t>2</a:t>
            </a:r>
            <a:r>
              <a:rPr lang="en-US" sz="4000" dirty="0">
                <a:latin typeface="Segoe UI" panose="020B0502040204020203" pitchFamily="34" charset="0"/>
                <a:ea typeface="Lato" panose="020F0502020204030203" pitchFamily="34" charset="0"/>
                <a:cs typeface="Segoe UI" panose="020B0502040204020203" pitchFamily="34" charset="0"/>
              </a:rPr>
              <a:t>, and Vennila Krishnan, Ph.D., PT</a:t>
            </a:r>
            <a:r>
              <a:rPr lang="en-US" sz="4000" baseline="30000" dirty="0">
                <a:latin typeface="Segoe UI" panose="020B0502040204020203" pitchFamily="34" charset="0"/>
                <a:ea typeface="Lato" panose="020F0502020204030203" pitchFamily="34" charset="0"/>
                <a:cs typeface="Segoe UI" panose="020B0502040204020203" pitchFamily="34" charset="0"/>
              </a:rPr>
              <a:t>3</a:t>
            </a:r>
          </a:p>
          <a:p>
            <a:endParaRPr lang="en-US" sz="4000" baseline="30000" dirty="0">
              <a:latin typeface="Segoe UI" panose="020B0502040204020203" pitchFamily="34" charset="0"/>
              <a:ea typeface="Lato" panose="020F0502020204030203" pitchFamily="34" charset="0"/>
              <a:cs typeface="Segoe UI" panose="020B0502040204020203" pitchFamily="34" charset="0"/>
            </a:endParaRPr>
          </a:p>
          <a:p>
            <a:r>
              <a:rPr lang="en-US" sz="3600" baseline="30000" dirty="0">
                <a:latin typeface="Segoe UI" panose="020B0502040204020203" pitchFamily="34" charset="0"/>
                <a:cs typeface="Segoe UI" panose="020B0502040204020203" pitchFamily="34" charset="0"/>
              </a:rPr>
              <a:t>1</a:t>
            </a:r>
            <a:r>
              <a:rPr lang="en-US" sz="3600" dirty="0">
                <a:latin typeface="Segoe UI" panose="020B0502040204020203" pitchFamily="34" charset="0"/>
                <a:cs typeface="Segoe UI" panose="020B0502040204020203" pitchFamily="34" charset="0"/>
              </a:rPr>
              <a:t>Department of Mechanical and Aerospace Engineering</a:t>
            </a:r>
          </a:p>
          <a:p>
            <a:r>
              <a:rPr lang="en-US" sz="3600" baseline="30000" dirty="0">
                <a:latin typeface="Segoe UI" panose="020B0502040204020203" pitchFamily="34" charset="0"/>
                <a:cs typeface="Segoe UI" panose="020B0502040204020203" pitchFamily="34" charset="0"/>
              </a:rPr>
              <a:t>2</a:t>
            </a:r>
            <a:r>
              <a:rPr lang="en-US" sz="3600" dirty="0">
                <a:latin typeface="Segoe UI" panose="020B0502040204020203" pitchFamily="34" charset="0"/>
                <a:cs typeface="Segoe UI" panose="020B0502040204020203" pitchFamily="34" charset="0"/>
              </a:rPr>
              <a:t>Department of Electrical Engineering</a:t>
            </a:r>
          </a:p>
          <a:p>
            <a:r>
              <a:rPr lang="en-US" sz="3600" baseline="30000" dirty="0">
                <a:latin typeface="Segoe UI" panose="020B0502040204020203" pitchFamily="34" charset="0"/>
                <a:cs typeface="Segoe UI" panose="020B0502040204020203" pitchFamily="34" charset="0"/>
              </a:rPr>
              <a:t>3</a:t>
            </a:r>
            <a:r>
              <a:rPr lang="en-US" sz="3600" dirty="0">
                <a:latin typeface="Segoe UI" panose="020B0502040204020203" pitchFamily="34" charset="0"/>
                <a:cs typeface="Segoe UI" panose="020B0502040204020203" pitchFamily="34" charset="0"/>
              </a:rPr>
              <a:t>Department of Physical Therapy</a:t>
            </a:r>
          </a:p>
          <a:p>
            <a:endParaRPr lang="en-US" sz="4000" dirty="0">
              <a:latin typeface="Segoe UI" panose="020B0502040204020203" pitchFamily="34" charset="0"/>
              <a:ea typeface="Lato" panose="020F0502020204030203" pitchFamily="34" charset="0"/>
              <a:cs typeface="Segoe UI" panose="020B0502040204020203" pitchFamily="34" charset="0"/>
            </a:endParaRPr>
          </a:p>
          <a:p>
            <a:endParaRPr lang="en-US" sz="3600" dirty="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cxnSp>
        <p:nvCxnSpPr>
          <p:cNvPr id="54" name="Straight Connector 53">
            <a:extLst>
              <a:ext uri="{FF2B5EF4-FFF2-40B4-BE49-F238E27FC236}">
                <a16:creationId xmlns:a16="http://schemas.microsoft.com/office/drawing/2014/main" id="{97E996D4-9A5B-4973-82E1-3CF1269E375E}"/>
              </a:ext>
            </a:extLst>
          </p:cNvPr>
          <p:cNvCxnSpPr>
            <a:cxnSpLocks/>
          </p:cNvCxnSpPr>
          <p:nvPr/>
        </p:nvCxnSpPr>
        <p:spPr>
          <a:xfrm flipV="1">
            <a:off x="1605677" y="5656233"/>
            <a:ext cx="23124690" cy="6880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83A09CD5-C42E-4C78-A2CB-480F3B3ABC68}"/>
              </a:ext>
            </a:extLst>
          </p:cNvPr>
          <p:cNvSpPr/>
          <p:nvPr/>
        </p:nvSpPr>
        <p:spPr>
          <a:xfrm>
            <a:off x="25988831" y="6082748"/>
            <a:ext cx="11127496" cy="26232783"/>
          </a:xfrm>
          <a:prstGeom prst="rect">
            <a:avLst/>
          </a:prstGeom>
          <a:solidFill>
            <a:srgbClr val="C1BDB4"/>
          </a:solid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99534ECC-A73A-44A1-9D36-64E77513E660}"/>
              </a:ext>
            </a:extLst>
          </p:cNvPr>
          <p:cNvSpPr/>
          <p:nvPr/>
        </p:nvSpPr>
        <p:spPr>
          <a:xfrm>
            <a:off x="25988831" y="599255"/>
            <a:ext cx="11127496" cy="4726401"/>
          </a:xfrm>
          <a:prstGeom prst="rect">
            <a:avLst/>
          </a:prstGeom>
          <a:solidFill>
            <a:srgbClr val="C1BDB4"/>
          </a:solid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5FEA8B5-4F89-44F3-A34C-F45190A7EF56}"/>
              </a:ext>
            </a:extLst>
          </p:cNvPr>
          <p:cNvSpPr/>
          <p:nvPr/>
        </p:nvSpPr>
        <p:spPr>
          <a:xfrm>
            <a:off x="37805010" y="599254"/>
            <a:ext cx="10874503" cy="9366669"/>
          </a:xfrm>
          <a:prstGeom prst="rect">
            <a:avLst/>
          </a:prstGeom>
          <a:solidFill>
            <a:srgbClr val="C1BDB4"/>
          </a:solid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1C92B61A-D071-41FE-96AD-4234767F639B}"/>
              </a:ext>
            </a:extLst>
          </p:cNvPr>
          <p:cNvSpPr/>
          <p:nvPr/>
        </p:nvSpPr>
        <p:spPr>
          <a:xfrm>
            <a:off x="37849438" y="27567270"/>
            <a:ext cx="10874503" cy="4748259"/>
          </a:xfrm>
          <a:prstGeom prst="rect">
            <a:avLst/>
          </a:prstGeom>
          <a:solidFill>
            <a:srgbClr val="C1BDB4"/>
          </a:solid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7" name="Picture 86" descr="Logo-csulb.png">
            <a:extLst>
              <a:ext uri="{FF2B5EF4-FFF2-40B4-BE49-F238E27FC236}">
                <a16:creationId xmlns:a16="http://schemas.microsoft.com/office/drawing/2014/main" id="{90A341D3-0A52-409B-A847-F94DE5BF6D2C}"/>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21925945" y="2965985"/>
            <a:ext cx="2377994" cy="2537425"/>
          </a:xfrm>
          <a:prstGeom prst="rect">
            <a:avLst/>
          </a:prstGeom>
        </p:spPr>
      </p:pic>
      <p:grpSp>
        <p:nvGrpSpPr>
          <p:cNvPr id="110" name="Group 109">
            <a:extLst>
              <a:ext uri="{FF2B5EF4-FFF2-40B4-BE49-F238E27FC236}">
                <a16:creationId xmlns:a16="http://schemas.microsoft.com/office/drawing/2014/main" id="{35EA77E0-7CCB-425B-905C-CCE1C3940D55}"/>
              </a:ext>
            </a:extLst>
          </p:cNvPr>
          <p:cNvGrpSpPr/>
          <p:nvPr/>
        </p:nvGrpSpPr>
        <p:grpSpPr>
          <a:xfrm>
            <a:off x="653659" y="10583467"/>
            <a:ext cx="24765135" cy="15757059"/>
            <a:chOff x="625997" y="11096996"/>
            <a:chExt cx="24765135" cy="15757059"/>
          </a:xfrm>
        </p:grpSpPr>
        <p:pic>
          <p:nvPicPr>
            <p:cNvPr id="34" name="Picture 33" descr="A picture containing text&#10;&#10;Description automatically generated">
              <a:extLst>
                <a:ext uri="{FF2B5EF4-FFF2-40B4-BE49-F238E27FC236}">
                  <a16:creationId xmlns:a16="http://schemas.microsoft.com/office/drawing/2014/main" id="{1724849E-7DA1-4091-B13E-5808F6392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61665" y="16066015"/>
              <a:ext cx="2205520" cy="2379761"/>
            </a:xfrm>
            <a:prstGeom prst="rect">
              <a:avLst/>
            </a:prstGeom>
          </p:spPr>
        </p:pic>
        <p:pic>
          <p:nvPicPr>
            <p:cNvPr id="37" name="Picture 36" descr="A picture containing text, clothing&#10;&#10;Description automatically generated">
              <a:extLst>
                <a:ext uri="{FF2B5EF4-FFF2-40B4-BE49-F238E27FC236}">
                  <a16:creationId xmlns:a16="http://schemas.microsoft.com/office/drawing/2014/main" id="{513EA8B2-4713-4D95-87EF-CD79F46CDA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18806" y="13283031"/>
              <a:ext cx="3111192" cy="3530431"/>
            </a:xfrm>
            <a:prstGeom prst="rect">
              <a:avLst/>
            </a:prstGeom>
          </p:spPr>
        </p:pic>
        <p:pic>
          <p:nvPicPr>
            <p:cNvPr id="50" name="Picture 49" descr="Logo, icon&#10;&#10;Description automatically generated">
              <a:extLst>
                <a:ext uri="{FF2B5EF4-FFF2-40B4-BE49-F238E27FC236}">
                  <a16:creationId xmlns:a16="http://schemas.microsoft.com/office/drawing/2014/main" id="{E80FDFA8-B353-4FA7-B5DA-41C4ABD7E3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47210" y="12136783"/>
              <a:ext cx="1310598" cy="1310598"/>
            </a:xfrm>
            <a:prstGeom prst="rect">
              <a:avLst/>
            </a:prstGeom>
          </p:spPr>
        </p:pic>
        <p:sp>
          <p:nvSpPr>
            <p:cNvPr id="63" name="TextBox 62">
              <a:extLst>
                <a:ext uri="{FF2B5EF4-FFF2-40B4-BE49-F238E27FC236}">
                  <a16:creationId xmlns:a16="http://schemas.microsoft.com/office/drawing/2014/main" id="{B532EF60-0658-4DC7-B420-A095D9EE3E4E}"/>
                </a:ext>
              </a:extLst>
            </p:cNvPr>
            <p:cNvSpPr txBox="1"/>
            <p:nvPr/>
          </p:nvSpPr>
          <p:spPr>
            <a:xfrm>
              <a:off x="975405" y="11252088"/>
              <a:ext cx="5073541" cy="646331"/>
            </a:xfrm>
            <a:prstGeom prst="rect">
              <a:avLst/>
            </a:prstGeom>
            <a:noFill/>
          </p:spPr>
          <p:txBody>
            <a:bodyPr wrap="square" rtlCol="0">
              <a:spAutoFit/>
            </a:bodyPr>
            <a:lstStyle/>
            <a:p>
              <a:r>
                <a:rPr lang="en-US" sz="3600" b="1" dirty="0">
                  <a:latin typeface="Segoe UI" panose="020B0502040204020203" pitchFamily="34" charset="0"/>
                  <a:cs typeface="Segoe UI" panose="020B0502040204020203" pitchFamily="34" charset="0"/>
                </a:rPr>
                <a:t>A</a:t>
              </a:r>
            </a:p>
          </p:txBody>
        </p:sp>
        <p:sp>
          <p:nvSpPr>
            <p:cNvPr id="69" name="TextBox 68">
              <a:extLst>
                <a:ext uri="{FF2B5EF4-FFF2-40B4-BE49-F238E27FC236}">
                  <a16:creationId xmlns:a16="http://schemas.microsoft.com/office/drawing/2014/main" id="{57DFB47A-07B4-4CA7-8D05-6249F02DBFB4}"/>
                </a:ext>
              </a:extLst>
            </p:cNvPr>
            <p:cNvSpPr txBox="1"/>
            <p:nvPr/>
          </p:nvSpPr>
          <p:spPr>
            <a:xfrm>
              <a:off x="13435519" y="11231608"/>
              <a:ext cx="5073541" cy="646331"/>
            </a:xfrm>
            <a:prstGeom prst="rect">
              <a:avLst/>
            </a:prstGeom>
            <a:noFill/>
          </p:spPr>
          <p:txBody>
            <a:bodyPr wrap="square" rtlCol="0">
              <a:spAutoFit/>
            </a:bodyPr>
            <a:lstStyle/>
            <a:p>
              <a:r>
                <a:rPr lang="en-US" sz="3600" b="1" dirty="0">
                  <a:latin typeface="Segoe UI" panose="020B0502040204020203" pitchFamily="34" charset="0"/>
                  <a:cs typeface="Segoe UI" panose="020B0502040204020203" pitchFamily="34" charset="0"/>
                </a:rPr>
                <a:t>B</a:t>
              </a:r>
            </a:p>
          </p:txBody>
        </p:sp>
        <p:grpSp>
          <p:nvGrpSpPr>
            <p:cNvPr id="90" name="Group 89">
              <a:extLst>
                <a:ext uri="{FF2B5EF4-FFF2-40B4-BE49-F238E27FC236}">
                  <a16:creationId xmlns:a16="http://schemas.microsoft.com/office/drawing/2014/main" id="{38C65A58-57E4-4E18-BE4D-A4D8E153C624}"/>
                </a:ext>
              </a:extLst>
            </p:cNvPr>
            <p:cNvGrpSpPr/>
            <p:nvPr/>
          </p:nvGrpSpPr>
          <p:grpSpPr>
            <a:xfrm>
              <a:off x="3111078" y="11339278"/>
              <a:ext cx="7186793" cy="8370296"/>
              <a:chOff x="1158983" y="11098417"/>
              <a:chExt cx="7697351" cy="8665852"/>
            </a:xfrm>
          </p:grpSpPr>
          <p:pic>
            <p:nvPicPr>
              <p:cNvPr id="6" name="Picture 5" descr="A picture containing person, hand, dark&#10;&#10;Description automatically generated">
                <a:extLst>
                  <a:ext uri="{FF2B5EF4-FFF2-40B4-BE49-F238E27FC236}">
                    <a16:creationId xmlns:a16="http://schemas.microsoft.com/office/drawing/2014/main" id="{4C551AA1-880B-4C17-A0BC-683F1CA7DD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70283" y="16131568"/>
                <a:ext cx="2686051" cy="2686050"/>
              </a:xfrm>
              <a:prstGeom prst="rect">
                <a:avLst/>
              </a:prstGeom>
            </p:spPr>
          </p:pic>
          <p:pic>
            <p:nvPicPr>
              <p:cNvPr id="39" name="Picture 38" descr="A picture containing person&#10;&#10;Description automatically generated">
                <a:extLst>
                  <a:ext uri="{FF2B5EF4-FFF2-40B4-BE49-F238E27FC236}">
                    <a16:creationId xmlns:a16="http://schemas.microsoft.com/office/drawing/2014/main" id="{08CC9BB9-299D-456A-B975-C1F1DA62E1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8983" y="16303673"/>
                <a:ext cx="2316147" cy="3460596"/>
              </a:xfrm>
              <a:prstGeom prst="rect">
                <a:avLst/>
              </a:prstGeom>
            </p:spPr>
          </p:pic>
          <p:pic>
            <p:nvPicPr>
              <p:cNvPr id="77" name="Picture 76" descr="A picture containing diagram&#10;&#10;Description automatically generated">
                <a:extLst>
                  <a:ext uri="{FF2B5EF4-FFF2-40B4-BE49-F238E27FC236}">
                    <a16:creationId xmlns:a16="http://schemas.microsoft.com/office/drawing/2014/main" id="{50F59950-ADC5-46B5-8196-2A1F150D51AA}"/>
                  </a:ext>
                </a:extLst>
              </p:cNvPr>
              <p:cNvPicPr>
                <a:picLocks noChangeAspect="1"/>
              </p:cNvPicPr>
              <p:nvPr/>
            </p:nvPicPr>
            <p:blipFill rotWithShape="1">
              <a:blip r:embed="rId11">
                <a:extLst>
                  <a:ext uri="{28A0092B-C50C-407E-A947-70E740481C1C}">
                    <a14:useLocalDpi xmlns:a14="http://schemas.microsoft.com/office/drawing/2010/main" val="0"/>
                  </a:ext>
                </a:extLst>
              </a:blip>
              <a:srcRect t="12059"/>
              <a:stretch/>
            </p:blipFill>
            <p:spPr>
              <a:xfrm>
                <a:off x="1311820" y="11098417"/>
                <a:ext cx="6793132" cy="5962045"/>
              </a:xfrm>
              <a:prstGeom prst="rect">
                <a:avLst/>
              </a:prstGeom>
            </p:spPr>
          </p:pic>
        </p:grpSp>
        <p:pic>
          <p:nvPicPr>
            <p:cNvPr id="79" name="Picture 14" descr="Diagram&#10;&#10;Description automatically generated">
              <a:extLst>
                <a:ext uri="{FF2B5EF4-FFF2-40B4-BE49-F238E27FC236}">
                  <a16:creationId xmlns:a16="http://schemas.microsoft.com/office/drawing/2014/main" id="{D836249F-C548-4659-AB4C-F52D483DBA0D}"/>
                </a:ext>
              </a:extLst>
            </p:cNvPr>
            <p:cNvPicPr>
              <a:picLocks noChangeAspect="1"/>
            </p:cNvPicPr>
            <p:nvPr/>
          </p:nvPicPr>
          <p:blipFill rotWithShape="1">
            <a:blip r:embed="rId12"/>
            <a:srcRect l="2766" t="9074" r="73433" b="64077"/>
            <a:stretch/>
          </p:blipFill>
          <p:spPr>
            <a:xfrm>
              <a:off x="11311820" y="19716057"/>
              <a:ext cx="3823094" cy="4242758"/>
            </a:xfrm>
            <a:prstGeom prst="rect">
              <a:avLst/>
            </a:prstGeom>
          </p:spPr>
        </p:pic>
        <p:sp>
          <p:nvSpPr>
            <p:cNvPr id="81" name="TextBox 80">
              <a:extLst>
                <a:ext uri="{FF2B5EF4-FFF2-40B4-BE49-F238E27FC236}">
                  <a16:creationId xmlns:a16="http://schemas.microsoft.com/office/drawing/2014/main" id="{CEB259A7-298C-4544-9DC9-8400533A0217}"/>
                </a:ext>
              </a:extLst>
            </p:cNvPr>
            <p:cNvSpPr txBox="1"/>
            <p:nvPr/>
          </p:nvSpPr>
          <p:spPr>
            <a:xfrm>
              <a:off x="975405" y="19543164"/>
              <a:ext cx="5073541" cy="646331"/>
            </a:xfrm>
            <a:prstGeom prst="rect">
              <a:avLst/>
            </a:prstGeom>
            <a:noFill/>
          </p:spPr>
          <p:txBody>
            <a:bodyPr wrap="square" rtlCol="0">
              <a:spAutoFit/>
            </a:bodyPr>
            <a:lstStyle/>
            <a:p>
              <a:r>
                <a:rPr lang="en-US" sz="3600" b="1" dirty="0">
                  <a:latin typeface="Segoe UI" panose="020B0502040204020203" pitchFamily="34" charset="0"/>
                  <a:cs typeface="Segoe UI" panose="020B0502040204020203" pitchFamily="34" charset="0"/>
                </a:rPr>
                <a:t>C</a:t>
              </a:r>
            </a:p>
          </p:txBody>
        </p:sp>
        <p:sp>
          <p:nvSpPr>
            <p:cNvPr id="82" name="Cross 81">
              <a:extLst>
                <a:ext uri="{FF2B5EF4-FFF2-40B4-BE49-F238E27FC236}">
                  <a16:creationId xmlns:a16="http://schemas.microsoft.com/office/drawing/2014/main" id="{0B95B37E-F2F8-424E-B5DC-05D06A809CBC}"/>
                </a:ext>
              </a:extLst>
            </p:cNvPr>
            <p:cNvSpPr/>
            <p:nvPr/>
          </p:nvSpPr>
          <p:spPr>
            <a:xfrm>
              <a:off x="9809696" y="21753062"/>
              <a:ext cx="285402" cy="294443"/>
            </a:xfrm>
            <a:prstGeom prst="plus">
              <a:avLst>
                <a:gd name="adj" fmla="val 4243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descr="Diagram&#10;&#10;Description automatically generated">
              <a:extLst>
                <a:ext uri="{FF2B5EF4-FFF2-40B4-BE49-F238E27FC236}">
                  <a16:creationId xmlns:a16="http://schemas.microsoft.com/office/drawing/2014/main" id="{2E61FA9D-76A3-4AA7-99E0-466DB767E68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65710" y="19277225"/>
              <a:ext cx="5770742" cy="5521214"/>
            </a:xfrm>
            <a:prstGeom prst="rect">
              <a:avLst/>
            </a:prstGeom>
          </p:spPr>
        </p:pic>
        <p:pic>
          <p:nvPicPr>
            <p:cNvPr id="94" name="Picture 93" descr="Text, whiteboard&#10;&#10;Description automatically generated">
              <a:extLst>
                <a:ext uri="{FF2B5EF4-FFF2-40B4-BE49-F238E27FC236}">
                  <a16:creationId xmlns:a16="http://schemas.microsoft.com/office/drawing/2014/main" id="{5F9EF7E4-9E3D-4FCE-AE70-95218F1573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495496" y="19628716"/>
              <a:ext cx="5483441" cy="4698649"/>
            </a:xfrm>
            <a:prstGeom prst="rect">
              <a:avLst/>
            </a:prstGeom>
          </p:spPr>
        </p:pic>
        <p:sp>
          <p:nvSpPr>
            <p:cNvPr id="95" name="TextBox 94">
              <a:extLst>
                <a:ext uri="{FF2B5EF4-FFF2-40B4-BE49-F238E27FC236}">
                  <a16:creationId xmlns:a16="http://schemas.microsoft.com/office/drawing/2014/main" id="{B7992FD0-FE3E-44E9-818F-411C80924CC1}"/>
                </a:ext>
              </a:extLst>
            </p:cNvPr>
            <p:cNvSpPr txBox="1"/>
            <p:nvPr/>
          </p:nvSpPr>
          <p:spPr>
            <a:xfrm>
              <a:off x="14728680" y="15281259"/>
              <a:ext cx="3655359" cy="523220"/>
            </a:xfrm>
            <a:prstGeom prst="rect">
              <a:avLst/>
            </a:prstGeom>
            <a:noFill/>
          </p:spPr>
          <p:txBody>
            <a:bodyPr wrap="square" rtlCol="0">
              <a:spAutoFit/>
            </a:bodyPr>
            <a:lstStyle/>
            <a:p>
              <a:r>
                <a:rPr lang="en-US" sz="2800" b="1" dirty="0">
                  <a:latin typeface="Segoe UI" panose="020B0502040204020203" pitchFamily="34" charset="0"/>
                  <a:cs typeface="Segoe UI" panose="020B0502040204020203" pitchFamily="34" charset="0"/>
                </a:rPr>
                <a:t>Haptic feedback </a:t>
              </a:r>
            </a:p>
          </p:txBody>
        </p:sp>
        <p:sp>
          <p:nvSpPr>
            <p:cNvPr id="96" name="TextBox 95">
              <a:extLst>
                <a:ext uri="{FF2B5EF4-FFF2-40B4-BE49-F238E27FC236}">
                  <a16:creationId xmlns:a16="http://schemas.microsoft.com/office/drawing/2014/main" id="{DDD9AE6B-7843-41A3-836A-6B6A795A5949}"/>
                </a:ext>
              </a:extLst>
            </p:cNvPr>
            <p:cNvSpPr txBox="1"/>
            <p:nvPr/>
          </p:nvSpPr>
          <p:spPr>
            <a:xfrm>
              <a:off x="14728680" y="11526160"/>
              <a:ext cx="3655359" cy="523220"/>
            </a:xfrm>
            <a:prstGeom prst="rect">
              <a:avLst/>
            </a:prstGeom>
            <a:noFill/>
          </p:spPr>
          <p:txBody>
            <a:bodyPr wrap="square" rtlCol="0">
              <a:spAutoFit/>
            </a:bodyPr>
            <a:lstStyle/>
            <a:p>
              <a:r>
                <a:rPr lang="en-US" sz="2800" b="1" dirty="0">
                  <a:latin typeface="Segoe UI" panose="020B0502040204020203" pitchFamily="34" charset="0"/>
                  <a:cs typeface="Segoe UI" panose="020B0502040204020203" pitchFamily="34" charset="0"/>
                </a:rPr>
                <a:t>Visual feedback</a:t>
              </a:r>
            </a:p>
          </p:txBody>
        </p:sp>
        <p:sp>
          <p:nvSpPr>
            <p:cNvPr id="97" name="Rectangle 96">
              <a:extLst>
                <a:ext uri="{FF2B5EF4-FFF2-40B4-BE49-F238E27FC236}">
                  <a16:creationId xmlns:a16="http://schemas.microsoft.com/office/drawing/2014/main" id="{F9852313-FEFF-4CD0-8F22-1CB49CBEF29B}"/>
                </a:ext>
              </a:extLst>
            </p:cNvPr>
            <p:cNvSpPr/>
            <p:nvPr/>
          </p:nvSpPr>
          <p:spPr>
            <a:xfrm>
              <a:off x="13184648" y="11096996"/>
              <a:ext cx="12115499" cy="7698213"/>
            </a:xfrm>
            <a:prstGeom prst="rect">
              <a:avLst/>
            </a:prstGeom>
            <a:no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892D1FA4-6078-4B18-82E8-4A50CE3EF3DB}"/>
                </a:ext>
              </a:extLst>
            </p:cNvPr>
            <p:cNvSpPr/>
            <p:nvPr/>
          </p:nvSpPr>
          <p:spPr>
            <a:xfrm>
              <a:off x="698088" y="11096996"/>
              <a:ext cx="11797878" cy="7698213"/>
            </a:xfrm>
            <a:prstGeom prst="rect">
              <a:avLst/>
            </a:prstGeom>
            <a:no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918DD386-7594-4ED3-9FFD-F923C88F0483}"/>
                </a:ext>
              </a:extLst>
            </p:cNvPr>
            <p:cNvSpPr/>
            <p:nvPr/>
          </p:nvSpPr>
          <p:spPr>
            <a:xfrm>
              <a:off x="698087" y="19409138"/>
              <a:ext cx="24614167" cy="5491772"/>
            </a:xfrm>
            <a:prstGeom prst="rect">
              <a:avLst/>
            </a:prstGeom>
            <a:no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Arrow: Right 103">
              <a:extLst>
                <a:ext uri="{FF2B5EF4-FFF2-40B4-BE49-F238E27FC236}">
                  <a16:creationId xmlns:a16="http://schemas.microsoft.com/office/drawing/2014/main" id="{6AD64E72-85EC-4501-B1EB-1D84EF5DE88F}"/>
                </a:ext>
              </a:extLst>
            </p:cNvPr>
            <p:cNvSpPr/>
            <p:nvPr/>
          </p:nvSpPr>
          <p:spPr>
            <a:xfrm rot="1855807">
              <a:off x="17720779" y="13369239"/>
              <a:ext cx="1695801" cy="139732"/>
            </a:xfrm>
            <a:prstGeom prst="rightArrow">
              <a:avLst>
                <a:gd name="adj1" fmla="val 4534"/>
                <a:gd name="adj2" fmla="val 11105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Arrow: Right 104">
              <a:extLst>
                <a:ext uri="{FF2B5EF4-FFF2-40B4-BE49-F238E27FC236}">
                  <a16:creationId xmlns:a16="http://schemas.microsoft.com/office/drawing/2014/main" id="{9C4D8630-52EC-41F0-B9E7-4D2A243D6645}"/>
                </a:ext>
              </a:extLst>
            </p:cNvPr>
            <p:cNvSpPr/>
            <p:nvPr/>
          </p:nvSpPr>
          <p:spPr>
            <a:xfrm rot="20053796">
              <a:off x="17747875" y="16571650"/>
              <a:ext cx="1695801" cy="139732"/>
            </a:xfrm>
            <a:prstGeom prst="rightArrow">
              <a:avLst>
                <a:gd name="adj1" fmla="val 4534"/>
                <a:gd name="adj2" fmla="val 11105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60BB6ACC-982C-49AB-B937-BE280676A954}"/>
                </a:ext>
              </a:extLst>
            </p:cNvPr>
            <p:cNvSpPr txBox="1"/>
            <p:nvPr/>
          </p:nvSpPr>
          <p:spPr>
            <a:xfrm>
              <a:off x="19994786" y="12594405"/>
              <a:ext cx="4992624" cy="523220"/>
            </a:xfrm>
            <a:prstGeom prst="rect">
              <a:avLst/>
            </a:prstGeom>
            <a:noFill/>
          </p:spPr>
          <p:txBody>
            <a:bodyPr wrap="square" rtlCol="0">
              <a:spAutoFit/>
            </a:bodyPr>
            <a:lstStyle/>
            <a:p>
              <a:r>
                <a:rPr lang="en-US" sz="2800" b="1" dirty="0">
                  <a:latin typeface="Segoe UI" panose="020B0502040204020203" pitchFamily="34" charset="0"/>
                  <a:cs typeface="Segoe UI" panose="020B0502040204020203" pitchFamily="34" charset="0"/>
                </a:rPr>
                <a:t>Central Nervous System</a:t>
              </a:r>
            </a:p>
          </p:txBody>
        </p:sp>
        <p:sp>
          <p:nvSpPr>
            <p:cNvPr id="107" name="TextBox 106">
              <a:extLst>
                <a:ext uri="{FF2B5EF4-FFF2-40B4-BE49-F238E27FC236}">
                  <a16:creationId xmlns:a16="http://schemas.microsoft.com/office/drawing/2014/main" id="{2A875FCC-CCF2-42E1-BAA4-CD3FF9EB30BE}"/>
                </a:ext>
              </a:extLst>
            </p:cNvPr>
            <p:cNvSpPr txBox="1"/>
            <p:nvPr/>
          </p:nvSpPr>
          <p:spPr>
            <a:xfrm>
              <a:off x="625997" y="25038173"/>
              <a:ext cx="24765135" cy="1815882"/>
            </a:xfrm>
            <a:prstGeom prst="rect">
              <a:avLst/>
            </a:prstGeom>
            <a:noFill/>
          </p:spPr>
          <p:txBody>
            <a:bodyPr wrap="square" rtlCol="0">
              <a:spAutoFit/>
            </a:bodyPr>
            <a:lstStyle/>
            <a:p>
              <a:r>
                <a:rPr lang="en-US" sz="2800" b="1" dirty="0">
                  <a:latin typeface="Segoe UI" panose="020B0502040204020203" pitchFamily="34" charset="0"/>
                  <a:cs typeface="Segoe UI" panose="020B0502040204020203" pitchFamily="34" charset="0"/>
                </a:rPr>
                <a:t>(A) </a:t>
              </a:r>
              <a:r>
                <a:rPr lang="en-US" sz="2800" dirty="0">
                  <a:latin typeface="Segoe UI" panose="020B0502040204020203" pitchFamily="34" charset="0"/>
                  <a:cs typeface="Segoe UI" panose="020B0502040204020203" pitchFamily="34" charset="0"/>
                </a:rPr>
                <a:t>A</a:t>
              </a:r>
              <a:r>
                <a:rPr lang="en-US" sz="2800" dirty="0">
                  <a:effectLst/>
                  <a:latin typeface="Segoe UI" panose="020B0502040204020203" pitchFamily="34" charset="0"/>
                  <a:ea typeface="Calibri" panose="020F0502020204030204" pitchFamily="34" charset="0"/>
                  <a:cs typeface="Segoe UI" panose="020B0502040204020203" pitchFamily="34" charset="0"/>
                </a:rPr>
                <a:t> synchronous coordination of grip force (G; normal to the object contact area) and load force (L; tangential component) is needed to prevent object slippage or breakage </a:t>
              </a:r>
              <a:r>
                <a:rPr lang="en-US" sz="2800" b="1" dirty="0">
                  <a:effectLst/>
                  <a:latin typeface="Segoe UI" panose="020B0502040204020203" pitchFamily="34" charset="0"/>
                  <a:ea typeface="Calibri" panose="020F0502020204030204" pitchFamily="34" charset="0"/>
                  <a:cs typeface="Segoe UI" panose="020B0502040204020203" pitchFamily="34" charset="0"/>
                </a:rPr>
                <a:t>(B) </a:t>
              </a:r>
              <a:r>
                <a:rPr lang="en-US" sz="2800" dirty="0">
                  <a:effectLst/>
                  <a:latin typeface="Segoe UI" panose="020B0502040204020203" pitchFamily="34" charset="0"/>
                  <a:ea typeface="Calibri" panose="020F0502020204030204" pitchFamily="34" charset="0"/>
                  <a:cs typeface="Segoe UI" panose="020B0502040204020203" pitchFamily="34" charset="0"/>
                </a:rPr>
                <a:t>Visual and haptic</a:t>
              </a:r>
              <a:r>
                <a:rPr lang="en-US" sz="2800" dirty="0">
                  <a:solidFill>
                    <a:srgbClr val="00B0F0"/>
                  </a:solidFill>
                  <a:effectLst/>
                  <a:latin typeface="Segoe UI" panose="020B0502040204020203" pitchFamily="34" charset="0"/>
                  <a:ea typeface="Calibri" panose="020F0502020204030204" pitchFamily="34" charset="0"/>
                  <a:cs typeface="Segoe UI" panose="020B0502040204020203" pitchFamily="34" charset="0"/>
                </a:rPr>
                <a:t> </a:t>
              </a:r>
              <a:r>
                <a:rPr lang="en-US" sz="2800" dirty="0">
                  <a:effectLst/>
                  <a:latin typeface="Segoe UI" panose="020B0502040204020203" pitchFamily="34" charset="0"/>
                  <a:ea typeface="Calibri" panose="020F0502020204030204" pitchFamily="34" charset="0"/>
                  <a:cs typeface="Segoe UI" panose="020B0502040204020203" pitchFamily="34" charset="0"/>
                </a:rPr>
                <a:t>feedback play a key role within the central nervous system to produce efficient manipulation </a:t>
              </a:r>
              <a:r>
                <a:rPr lang="en-US" sz="2800" b="1" dirty="0">
                  <a:effectLst/>
                  <a:latin typeface="Segoe UI" panose="020B0502040204020203" pitchFamily="34" charset="0"/>
                  <a:ea typeface="Calibri" panose="020F0502020204030204" pitchFamily="34" charset="0"/>
                  <a:cs typeface="Segoe UI" panose="020B0502040204020203" pitchFamily="34" charset="0"/>
                </a:rPr>
                <a:t>(C) </a:t>
              </a:r>
              <a:r>
                <a:rPr lang="en-US" sz="2800" dirty="0">
                  <a:effectLst/>
                  <a:latin typeface="Segoe UI" panose="020B0502040204020203" pitchFamily="34" charset="0"/>
                  <a:ea typeface="Calibri" panose="020F0502020204030204" pitchFamily="34" charset="0"/>
                  <a:cs typeface="Segoe UI" panose="020B0502040204020203" pitchFamily="34" charset="0"/>
                </a:rPr>
                <a:t>This work redesigns an interface which includes an adjustable brace to explore the effects of wrist position on grip-load </a:t>
              </a:r>
              <a:r>
                <a:rPr lang="en-US" sz="2800" dirty="0">
                  <a:latin typeface="Segoe UI" panose="020B0502040204020203" pitchFamily="34" charset="0"/>
                  <a:ea typeface="Calibri" panose="020F0502020204030204" pitchFamily="34" charset="0"/>
                  <a:cs typeface="Segoe UI" panose="020B0502040204020203" pitchFamily="34" charset="0"/>
                </a:rPr>
                <a:t>f</a:t>
              </a:r>
              <a:r>
                <a:rPr lang="en-US" sz="2800" dirty="0">
                  <a:effectLst/>
                  <a:latin typeface="Segoe UI" panose="020B0502040204020203" pitchFamily="34" charset="0"/>
                  <a:ea typeface="Calibri" panose="020F0502020204030204" pitchFamily="34" charset="0"/>
                  <a:cs typeface="Segoe UI" panose="020B0502040204020203" pitchFamily="34" charset="0"/>
                </a:rPr>
                <a:t>orce </a:t>
              </a:r>
              <a:r>
                <a:rPr lang="en-US" sz="2800" dirty="0">
                  <a:latin typeface="Segoe UI" panose="020B0502040204020203" pitchFamily="34" charset="0"/>
                  <a:ea typeface="Calibri" panose="020F0502020204030204" pitchFamily="34" charset="0"/>
                  <a:cs typeface="Segoe UI" panose="020B0502040204020203" pitchFamily="34" charset="0"/>
                </a:rPr>
                <a:t>c</a:t>
              </a:r>
              <a:r>
                <a:rPr lang="en-US" sz="2800" dirty="0">
                  <a:effectLst/>
                  <a:latin typeface="Segoe UI" panose="020B0502040204020203" pitchFamily="34" charset="0"/>
                  <a:ea typeface="Calibri" panose="020F0502020204030204" pitchFamily="34" charset="0"/>
                  <a:cs typeface="Segoe UI" panose="020B0502040204020203" pitchFamily="34" charset="0"/>
                </a:rPr>
                <a:t>oordination, a device to measure grip and load, and a GUI for visua</a:t>
              </a:r>
              <a:r>
                <a:rPr lang="en-US" sz="2800" dirty="0">
                  <a:latin typeface="Segoe UI" panose="020B0502040204020203" pitchFamily="34" charset="0"/>
                  <a:ea typeface="Calibri" panose="020F0502020204030204" pitchFamily="34" charset="0"/>
                  <a:cs typeface="Segoe UI" panose="020B0502040204020203" pitchFamily="34" charset="0"/>
                </a:rPr>
                <a:t>l feedback. </a:t>
              </a:r>
              <a:endParaRPr lang="en-US" sz="2800" dirty="0">
                <a:latin typeface="Segoe UI" panose="020B0502040204020203" pitchFamily="34" charset="0"/>
                <a:cs typeface="Segoe UI" panose="020B0502040204020203" pitchFamily="34" charset="0"/>
              </a:endParaRPr>
            </a:p>
          </p:txBody>
        </p:sp>
      </p:grpSp>
      <p:sp>
        <p:nvSpPr>
          <p:cNvPr id="111" name="Rectangle 110">
            <a:extLst>
              <a:ext uri="{FF2B5EF4-FFF2-40B4-BE49-F238E27FC236}">
                <a16:creationId xmlns:a16="http://schemas.microsoft.com/office/drawing/2014/main" id="{6833BC30-0FE1-4E9B-854A-D5ABBC8915BC}"/>
              </a:ext>
            </a:extLst>
          </p:cNvPr>
          <p:cNvSpPr/>
          <p:nvPr/>
        </p:nvSpPr>
        <p:spPr>
          <a:xfrm>
            <a:off x="698087" y="26637006"/>
            <a:ext cx="24614168" cy="5678524"/>
          </a:xfrm>
          <a:prstGeom prst="rect">
            <a:avLst/>
          </a:prstGeom>
          <a:no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C89607EC-6FBE-4C0E-BF5A-AA8018C45233}"/>
              </a:ext>
            </a:extLst>
          </p:cNvPr>
          <p:cNvSpPr txBox="1"/>
          <p:nvPr/>
        </p:nvSpPr>
        <p:spPr>
          <a:xfrm>
            <a:off x="885243" y="26800711"/>
            <a:ext cx="20529850" cy="8525411"/>
          </a:xfrm>
          <a:prstGeom prst="rect">
            <a:avLst/>
          </a:prstGeom>
          <a:noFill/>
        </p:spPr>
        <p:txBody>
          <a:bodyPr wrap="square" rtlCol="0">
            <a:spAutoFit/>
          </a:bodyPr>
          <a:lstStyle/>
          <a:p>
            <a:r>
              <a:rPr lang="en-US" sz="4000" b="1" dirty="0">
                <a:latin typeface="Segoe UI" panose="020B0502040204020203" pitchFamily="34" charset="0"/>
                <a:cs typeface="Segoe UI" panose="020B0502040204020203" pitchFamily="34" charset="0"/>
              </a:rPr>
              <a:t>Introduction</a:t>
            </a:r>
          </a:p>
          <a:p>
            <a:endParaRPr lang="en-US" sz="4000" b="1" dirty="0">
              <a:latin typeface="Segoe UI" panose="020B0502040204020203" pitchFamily="34" charset="0"/>
              <a:cs typeface="Segoe UI" panose="020B0502040204020203" pitchFamily="34" charset="0"/>
            </a:endParaRPr>
          </a:p>
          <a:p>
            <a:pPr marL="342900" indent="-342900">
              <a:lnSpc>
                <a:spcPct val="150000"/>
              </a:lnSpc>
              <a:buFont typeface="Arial" panose="020B0604020202020204" pitchFamily="34" charset="0"/>
              <a:buChar char="•"/>
            </a:pPr>
            <a:r>
              <a:rPr lang="en-US" sz="2800" dirty="0">
                <a:latin typeface="Segoe UI" panose="020B0502040204020203" pitchFamily="34" charset="0"/>
                <a:cs typeface="Segoe UI" panose="020B0502040204020203" pitchFamily="34" charset="0"/>
              </a:rPr>
              <a:t>Hand impairment is common in elderly over the age of 65 due to neuromuscular disorders and loss of skeletal muscle mass</a:t>
            </a:r>
            <a:r>
              <a:rPr lang="en-US" sz="2800" baseline="30000" dirty="0">
                <a:latin typeface="Segoe UI" panose="020B0502040204020203" pitchFamily="34" charset="0"/>
                <a:cs typeface="Segoe UI" panose="020B0502040204020203" pitchFamily="34" charset="0"/>
              </a:rPr>
              <a:t>[1]</a:t>
            </a:r>
          </a:p>
          <a:p>
            <a:pPr marL="342900" indent="-342900">
              <a:lnSpc>
                <a:spcPct val="150000"/>
              </a:lnSpc>
              <a:buFont typeface="Arial" panose="020B0604020202020204" pitchFamily="34" charset="0"/>
              <a:buChar char="•"/>
            </a:pPr>
            <a:r>
              <a:rPr lang="en-US" sz="2800" dirty="0">
                <a:latin typeface="Segoe UI" panose="020B0502040204020203" pitchFamily="34" charset="0"/>
                <a:ea typeface="+mn-lt"/>
                <a:cs typeface="Segoe UI" panose="020B0502040204020203" pitchFamily="34" charset="0"/>
              </a:rPr>
              <a:t>Previously, a low-cost device was developed to assess grip force vs load force</a:t>
            </a:r>
            <a:r>
              <a:rPr lang="en-US" sz="2800" baseline="30000" dirty="0">
                <a:latin typeface="Segoe UI" panose="020B0502040204020203" pitchFamily="34" charset="0"/>
                <a:ea typeface="+mn-lt"/>
                <a:cs typeface="Segoe UI" panose="020B0502040204020203" pitchFamily="34" charset="0"/>
              </a:rPr>
              <a:t>[2]</a:t>
            </a:r>
          </a:p>
          <a:p>
            <a:pPr marL="342900" indent="-342900">
              <a:lnSpc>
                <a:spcPct val="150000"/>
              </a:lnSpc>
              <a:buFont typeface="Arial" panose="020B0604020202020204" pitchFamily="34" charset="0"/>
              <a:buChar char="•"/>
            </a:pPr>
            <a:r>
              <a:rPr lang="en-US" sz="2800" dirty="0">
                <a:latin typeface="Segoe UI" panose="020B0502040204020203" pitchFamily="34" charset="0"/>
                <a:ea typeface="Lato"/>
                <a:cs typeface="Segoe UI" panose="020B0502040204020203" pitchFamily="34" charset="0"/>
              </a:rPr>
              <a:t>Post-stroke individuals suffer from hypertonicity</a:t>
            </a:r>
          </a:p>
          <a:p>
            <a:pPr marL="342900" indent="-342900">
              <a:lnSpc>
                <a:spcPct val="150000"/>
              </a:lnSpc>
              <a:buFont typeface="Arial" panose="020B0604020202020204" pitchFamily="34" charset="0"/>
              <a:buChar char="•"/>
            </a:pPr>
            <a:r>
              <a:rPr lang="en-US" sz="2800" dirty="0">
                <a:latin typeface="Segoe UI" panose="020B0502040204020203" pitchFamily="34" charset="0"/>
                <a:ea typeface="Lato"/>
                <a:cs typeface="Segoe UI" panose="020B0502040204020203" pitchFamily="34" charset="0"/>
              </a:rPr>
              <a:t>Previous literature has investigated grip-load force coordination in static, dynamic, unidirectional, and bidirectional tasks, but there exists a lack of research investigating the effect of wrist position on grip-load force coordination while a user receives visual feedback</a:t>
            </a:r>
            <a:r>
              <a:rPr lang="en-US" sz="2800" baseline="30000" dirty="0">
                <a:latin typeface="Segoe UI" panose="020B0502040204020203" pitchFamily="34" charset="0"/>
                <a:ea typeface="+mn-lt"/>
                <a:cs typeface="Segoe UI" panose="020B0502040204020203" pitchFamily="34" charset="0"/>
              </a:rPr>
              <a:t> [3,4,5]</a:t>
            </a:r>
          </a:p>
          <a:p>
            <a:endParaRPr lang="en-US" sz="2800" dirty="0">
              <a:latin typeface="Segoe UI" panose="020B0502040204020203" pitchFamily="34" charset="0"/>
              <a:ea typeface="Lato"/>
              <a:cs typeface="Segoe UI" panose="020B0502040204020203" pitchFamily="34" charset="0"/>
            </a:endParaRPr>
          </a:p>
          <a:p>
            <a:endParaRPr lang="en-US" sz="2400" dirty="0">
              <a:latin typeface="Segoe UI" panose="020B0502040204020203" pitchFamily="34" charset="0"/>
              <a:ea typeface="Calibri" panose="020F0502020204030204"/>
              <a:cs typeface="Segoe UI" panose="020B0502040204020203" pitchFamily="34" charset="0"/>
            </a:endParaRPr>
          </a:p>
          <a:p>
            <a:pPr marL="342900" indent="-342900">
              <a:buFont typeface="Arial" panose="020B0604020202020204" pitchFamily="34" charset="0"/>
              <a:buChar char="•"/>
            </a:pPr>
            <a:endParaRPr lang="en-US" sz="2400" dirty="0">
              <a:latin typeface="Segoe UI" panose="020B0502040204020203" pitchFamily="34" charset="0"/>
              <a:ea typeface="Lato"/>
              <a:cs typeface="Segoe UI" panose="020B0502040204020203" pitchFamily="34" charset="0"/>
            </a:endParaRPr>
          </a:p>
          <a:p>
            <a:pPr marL="342900" indent="-342900">
              <a:buFont typeface="Arial" panose="020B0604020202020204" pitchFamily="34" charset="0"/>
              <a:buChar char="•"/>
            </a:pPr>
            <a:endParaRPr lang="en-US" sz="2400" baseline="30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endParaRPr lang="en-US" sz="800" dirty="0">
              <a:latin typeface="Calibri"/>
              <a:ea typeface="Lato"/>
              <a:cs typeface="Calibri"/>
            </a:endParaRPr>
          </a:p>
          <a:p>
            <a:endParaRPr lang="en-US" sz="4000" b="1" dirty="0">
              <a:latin typeface="Segoe UI" panose="020B0502040204020203" pitchFamily="34" charset="0"/>
              <a:cs typeface="Segoe UI" panose="020B0502040204020203" pitchFamily="34" charset="0"/>
            </a:endParaRPr>
          </a:p>
          <a:p>
            <a:endParaRPr lang="en-US" sz="4000" dirty="0">
              <a:latin typeface="Segoe UI" panose="020B0502040204020203" pitchFamily="34" charset="0"/>
              <a:ea typeface="Lato" panose="020F0502020204030203" pitchFamily="34" charset="0"/>
              <a:cs typeface="Segoe UI" panose="020B0502040204020203" pitchFamily="34" charset="0"/>
            </a:endParaRPr>
          </a:p>
          <a:p>
            <a:endParaRPr lang="en-US" sz="3600" dirty="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sp>
        <p:nvSpPr>
          <p:cNvPr id="113" name="TextBox 112">
            <a:extLst>
              <a:ext uri="{FF2B5EF4-FFF2-40B4-BE49-F238E27FC236}">
                <a16:creationId xmlns:a16="http://schemas.microsoft.com/office/drawing/2014/main" id="{3A7428DE-7536-48A6-A166-2EEBEC752B46}"/>
              </a:ext>
            </a:extLst>
          </p:cNvPr>
          <p:cNvSpPr txBox="1"/>
          <p:nvPr/>
        </p:nvSpPr>
        <p:spPr>
          <a:xfrm>
            <a:off x="26226914" y="884346"/>
            <a:ext cx="10640184" cy="5509200"/>
          </a:xfrm>
          <a:prstGeom prst="rect">
            <a:avLst/>
          </a:prstGeom>
          <a:noFill/>
        </p:spPr>
        <p:txBody>
          <a:bodyPr wrap="square" rtlCol="0">
            <a:spAutoFit/>
          </a:bodyPr>
          <a:lstStyle/>
          <a:p>
            <a:r>
              <a:rPr lang="en-US" sz="4000" b="1" dirty="0">
                <a:latin typeface="Segoe UI" panose="020B0502040204020203" pitchFamily="34" charset="0"/>
                <a:ea typeface="Lato" panose="020F0502020204030203" pitchFamily="34" charset="0"/>
                <a:cs typeface="Segoe UI" panose="020B0502040204020203" pitchFamily="34" charset="0"/>
              </a:rPr>
              <a:t>Objective</a:t>
            </a:r>
          </a:p>
          <a:p>
            <a:endParaRPr lang="en-US" sz="2800" dirty="0">
              <a:latin typeface="Segoe UI" panose="020B0502040204020203" pitchFamily="34" charset="0"/>
              <a:ea typeface="Lato" panose="020F0502020204030203" pitchFamily="34" charset="0"/>
              <a:cs typeface="Segoe UI" panose="020B0502040204020203" pitchFamily="34" charset="0"/>
            </a:endParaRPr>
          </a:p>
          <a:p>
            <a:r>
              <a:rPr lang="en-US" sz="2800" dirty="0">
                <a:latin typeface="Segoe UI" panose="020B0502040204020203" pitchFamily="34" charset="0"/>
                <a:ea typeface="Lato"/>
                <a:cs typeface="Segoe UI" panose="020B0502040204020203" pitchFamily="34" charset="0"/>
              </a:rPr>
              <a:t>Redesign a hand assessment interface to:</a:t>
            </a: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a:cs typeface="Segoe UI" panose="020B0502040204020203" pitchFamily="34" charset="0"/>
              </a:rPr>
              <a:t>improve force measurement accuracy</a:t>
            </a:r>
            <a:endParaRPr lang="en-US" sz="2800" dirty="0">
              <a:latin typeface="Segoe UI" panose="020B0502040204020203" pitchFamily="34" charset="0"/>
              <a:ea typeface="Calibri" panose="020F0502020204030204"/>
              <a:cs typeface="Segoe UI" panose="020B0502040204020203" pitchFamily="34" charset="0"/>
            </a:endParaRP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a:cs typeface="Segoe UI" panose="020B0502040204020203" pitchFamily="34" charset="0"/>
              </a:rPr>
              <a:t>provide visual feedback to the user</a:t>
            </a:r>
            <a:endParaRPr lang="en-US" sz="2800" dirty="0">
              <a:latin typeface="Segoe UI" panose="020B0502040204020203" pitchFamily="34" charset="0"/>
              <a:ea typeface="Calibri" panose="020F0502020204030204"/>
              <a:cs typeface="Segoe UI" panose="020B0502040204020203" pitchFamily="34" charset="0"/>
            </a:endParaRP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a:cs typeface="Segoe UI" panose="020B0502040204020203" pitchFamily="34" charset="0"/>
              </a:rPr>
              <a:t>design an adjustable wrist brace to investigate the effect of wrist angle on grip-load force coordination</a:t>
            </a:r>
            <a:endParaRPr lang="en-US" sz="2800" dirty="0">
              <a:latin typeface="Segoe UI" panose="020B0502040204020203" pitchFamily="34" charset="0"/>
              <a:ea typeface="Calibri" panose="020F0502020204030204"/>
              <a:cs typeface="Segoe UI" panose="020B0502040204020203" pitchFamily="34" charset="0"/>
            </a:endParaRPr>
          </a:p>
          <a:p>
            <a:endParaRPr lang="en-US" sz="4000" b="1" dirty="0">
              <a:latin typeface="Segoe UI" panose="020B0502040204020203" pitchFamily="34" charset="0"/>
              <a:ea typeface="Lato" panose="020F0502020204030203" pitchFamily="34" charset="0"/>
              <a:cs typeface="Segoe UI" panose="020B0502040204020203" pitchFamily="34" charset="0"/>
            </a:endParaRPr>
          </a:p>
          <a:p>
            <a:endParaRPr lang="en-US" sz="3600" dirty="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sp>
        <p:nvSpPr>
          <p:cNvPr id="114" name="TextBox 113">
            <a:extLst>
              <a:ext uri="{FF2B5EF4-FFF2-40B4-BE49-F238E27FC236}">
                <a16:creationId xmlns:a16="http://schemas.microsoft.com/office/drawing/2014/main" id="{F3945D92-C784-4EA4-AE5D-CF9FD12E215A}"/>
              </a:ext>
            </a:extLst>
          </p:cNvPr>
          <p:cNvSpPr txBox="1"/>
          <p:nvPr/>
        </p:nvSpPr>
        <p:spPr>
          <a:xfrm>
            <a:off x="26226915" y="6339502"/>
            <a:ext cx="10918022" cy="30931545"/>
          </a:xfrm>
          <a:prstGeom prst="rect">
            <a:avLst/>
          </a:prstGeom>
          <a:noFill/>
        </p:spPr>
        <p:txBody>
          <a:bodyPr wrap="square" rtlCol="0">
            <a:spAutoFit/>
          </a:bodyPr>
          <a:lstStyle/>
          <a:p>
            <a:r>
              <a:rPr lang="en-US" sz="4000" b="1" dirty="0">
                <a:latin typeface="Segoe UI" panose="020B0502040204020203" pitchFamily="34" charset="0"/>
                <a:ea typeface="Lato" panose="020F0502020204030203" pitchFamily="34" charset="0"/>
                <a:cs typeface="Segoe UI" panose="020B0502040204020203" pitchFamily="34" charset="0"/>
              </a:rPr>
              <a:t>Hardware Redesign</a:t>
            </a:r>
          </a:p>
          <a:p>
            <a:endParaRPr lang="en-US" sz="2800" b="1" dirty="0">
              <a:latin typeface="Segoe UI" panose="020B0502040204020203" pitchFamily="34" charset="0"/>
              <a:ea typeface="Lato" panose="020F0502020204030203" pitchFamily="34" charset="0"/>
              <a:cs typeface="Segoe UI" panose="020B0502040204020203" pitchFamily="34" charset="0"/>
            </a:endParaRPr>
          </a:p>
          <a:p>
            <a:r>
              <a:rPr lang="en-US" sz="2800" b="1" i="1" dirty="0">
                <a:latin typeface="Segoe UI" panose="020B0502040204020203" pitchFamily="34" charset="0"/>
                <a:ea typeface="Lato"/>
                <a:cs typeface="Segoe UI" panose="020B0502040204020203" pitchFamily="34" charset="0"/>
              </a:rPr>
              <a:t>Assembled Device Configurations</a:t>
            </a:r>
          </a:p>
          <a:p>
            <a:endParaRPr lang="en-US" sz="4000" b="1" dirty="0">
              <a:latin typeface="Segoe UI" panose="020B0502040204020203" pitchFamily="34" charset="0"/>
              <a:ea typeface="Lato" panose="020F0502020204030203" pitchFamily="34" charset="0"/>
              <a:cs typeface="Segoe UI" panose="020B0502040204020203" pitchFamily="34" charset="0"/>
            </a:endParaRPr>
          </a:p>
          <a:p>
            <a:endParaRPr lang="en-US" sz="2800" b="1" dirty="0">
              <a:latin typeface="Segoe UI" panose="020B0502040204020203" pitchFamily="34" charset="0"/>
              <a:ea typeface="Lato" panose="020F0502020204030203" pitchFamily="34" charset="0"/>
              <a:cs typeface="Segoe UI" panose="020B0502040204020203" pitchFamily="34" charset="0"/>
            </a:endParaRPr>
          </a:p>
          <a:p>
            <a:endParaRPr lang="en-US" sz="2800" b="1" dirty="0">
              <a:latin typeface="Segoe UI" panose="020B0502040204020203" pitchFamily="34" charset="0"/>
              <a:ea typeface="Lato" panose="020F0502020204030203" pitchFamily="34" charset="0"/>
              <a:cs typeface="Segoe UI" panose="020B0502040204020203" pitchFamily="34" charset="0"/>
            </a:endParaRPr>
          </a:p>
          <a:p>
            <a:endParaRPr lang="en-US" sz="2800" b="1" dirty="0">
              <a:latin typeface="Segoe UI" panose="020B0502040204020203" pitchFamily="34" charset="0"/>
              <a:ea typeface="Lato" panose="020F0502020204030203" pitchFamily="34" charset="0"/>
              <a:cs typeface="Segoe UI" panose="020B0502040204020203" pitchFamily="34" charset="0"/>
            </a:endParaRPr>
          </a:p>
          <a:p>
            <a:endParaRPr lang="en-US" sz="2800" b="1" dirty="0">
              <a:latin typeface="Segoe UI" panose="020B0502040204020203" pitchFamily="34" charset="0"/>
              <a:ea typeface="Lato" panose="020F0502020204030203" pitchFamily="34" charset="0"/>
              <a:cs typeface="Segoe UI" panose="020B0502040204020203" pitchFamily="34" charset="0"/>
            </a:endParaRPr>
          </a:p>
          <a:p>
            <a:endParaRPr lang="en-US" sz="2800" b="1" dirty="0">
              <a:latin typeface="Segoe UI" panose="020B0502040204020203" pitchFamily="34" charset="0"/>
              <a:ea typeface="Lato" panose="020F0502020204030203" pitchFamily="34" charset="0"/>
              <a:cs typeface="Segoe UI" panose="020B0502040204020203" pitchFamily="34" charset="0"/>
            </a:endParaRPr>
          </a:p>
          <a:p>
            <a:endParaRPr lang="en-US" sz="2800" b="1" dirty="0">
              <a:latin typeface="Segoe UI" panose="020B0502040204020203" pitchFamily="34" charset="0"/>
              <a:ea typeface="Lato" panose="020F0502020204030203" pitchFamily="34" charset="0"/>
              <a:cs typeface="Segoe UI" panose="020B0502040204020203" pitchFamily="34" charset="0"/>
            </a:endParaRPr>
          </a:p>
          <a:p>
            <a:endParaRPr lang="en-US" sz="2800" b="1" dirty="0">
              <a:latin typeface="Segoe UI" panose="020B0502040204020203" pitchFamily="34" charset="0"/>
              <a:ea typeface="Lato" panose="020F0502020204030203" pitchFamily="34" charset="0"/>
              <a:cs typeface="Segoe UI" panose="020B0502040204020203" pitchFamily="34" charset="0"/>
            </a:endParaRPr>
          </a:p>
          <a:p>
            <a:endParaRPr lang="en-US" sz="2800" b="1" dirty="0">
              <a:latin typeface="Segoe UI" panose="020B0502040204020203" pitchFamily="34" charset="0"/>
              <a:ea typeface="Lato" panose="020F0502020204030203" pitchFamily="34" charset="0"/>
              <a:cs typeface="Segoe UI" panose="020B0502040204020203" pitchFamily="34" charset="0"/>
            </a:endParaRPr>
          </a:p>
          <a:p>
            <a:endParaRPr lang="en-US" sz="2800" b="1" dirty="0">
              <a:latin typeface="Segoe UI" panose="020B0502040204020203" pitchFamily="34" charset="0"/>
              <a:ea typeface="Lato" panose="020F0502020204030203" pitchFamily="34" charset="0"/>
              <a:cs typeface="Segoe UI" panose="020B0502040204020203" pitchFamily="34" charset="0"/>
            </a:endParaRPr>
          </a:p>
          <a:p>
            <a:endParaRPr lang="en-US" sz="2800" b="1" dirty="0">
              <a:latin typeface="Segoe UI" panose="020B0502040204020203" pitchFamily="34" charset="0"/>
              <a:ea typeface="Lato" panose="020F0502020204030203" pitchFamily="34" charset="0"/>
              <a:cs typeface="Segoe UI" panose="020B0502040204020203" pitchFamily="34" charset="0"/>
            </a:endParaRPr>
          </a:p>
          <a:p>
            <a:endParaRPr lang="en-US" sz="2800" b="1" dirty="0">
              <a:latin typeface="Segoe UI" panose="020B0502040204020203" pitchFamily="34" charset="0"/>
              <a:ea typeface="Lato" panose="020F0502020204030203" pitchFamily="34" charset="0"/>
              <a:cs typeface="Segoe UI" panose="020B0502040204020203" pitchFamily="34" charset="0"/>
            </a:endParaRPr>
          </a:p>
          <a:p>
            <a:endParaRPr lang="en-US" sz="2800" b="1" dirty="0">
              <a:latin typeface="Segoe UI" panose="020B0502040204020203" pitchFamily="34" charset="0"/>
              <a:ea typeface="Lato" panose="020F0502020204030203" pitchFamily="34" charset="0"/>
              <a:cs typeface="Segoe UI" panose="020B0502040204020203" pitchFamily="34" charset="0"/>
            </a:endParaRPr>
          </a:p>
          <a:p>
            <a:endParaRPr lang="en-US" sz="2800" b="1" dirty="0">
              <a:latin typeface="Segoe UI" panose="020B0502040204020203" pitchFamily="34" charset="0"/>
              <a:ea typeface="Lato" panose="020F0502020204030203" pitchFamily="34" charset="0"/>
              <a:cs typeface="Segoe UI" panose="020B0502040204020203" pitchFamily="34" charset="0"/>
            </a:endParaRPr>
          </a:p>
          <a:p>
            <a:endParaRPr lang="en-US" sz="2800" b="1" dirty="0">
              <a:latin typeface="Segoe UI" panose="020B0502040204020203" pitchFamily="34" charset="0"/>
              <a:ea typeface="Lato" panose="020F0502020204030203" pitchFamily="34" charset="0"/>
              <a:cs typeface="Segoe UI" panose="020B0502040204020203" pitchFamily="34" charset="0"/>
            </a:endParaRPr>
          </a:p>
          <a:p>
            <a:endParaRPr lang="en-US" sz="2800" b="1" dirty="0">
              <a:latin typeface="Segoe UI" panose="020B0502040204020203" pitchFamily="34" charset="0"/>
              <a:ea typeface="Lato" panose="020F0502020204030203" pitchFamily="34" charset="0"/>
              <a:cs typeface="Segoe UI" panose="020B0502040204020203" pitchFamily="34" charset="0"/>
            </a:endParaRPr>
          </a:p>
          <a:p>
            <a:endParaRPr lang="en-US" sz="2800" b="1" dirty="0">
              <a:latin typeface="Segoe UI" panose="020B0502040204020203" pitchFamily="34" charset="0"/>
              <a:ea typeface="Lato" panose="020F0502020204030203" pitchFamily="34" charset="0"/>
              <a:cs typeface="Segoe UI" panose="020B0502040204020203" pitchFamily="34" charset="0"/>
            </a:endParaRPr>
          </a:p>
          <a:p>
            <a:endParaRPr lang="en-US" sz="2800" b="1" dirty="0">
              <a:latin typeface="Segoe UI" panose="020B0502040204020203" pitchFamily="34" charset="0"/>
              <a:ea typeface="Lato" panose="020F0502020204030203" pitchFamily="34" charset="0"/>
              <a:cs typeface="Segoe UI" panose="020B0502040204020203" pitchFamily="34" charset="0"/>
            </a:endParaRPr>
          </a:p>
          <a:p>
            <a:r>
              <a:rPr lang="en-US" sz="2800" b="1" i="1" dirty="0">
                <a:latin typeface="Segoe UI" panose="020B0502040204020203" pitchFamily="34" charset="0"/>
                <a:ea typeface="Lato"/>
                <a:cs typeface="Segoe UI" panose="020B0502040204020203" pitchFamily="34" charset="0"/>
              </a:rPr>
              <a:t>Grip Force Load Cell Attachment</a:t>
            </a:r>
          </a:p>
          <a:p>
            <a:endParaRPr lang="en-US" sz="2800" b="1" i="1" dirty="0">
              <a:latin typeface="Segoe UI" panose="020B0502040204020203" pitchFamily="34" charset="0"/>
              <a:ea typeface="Lato"/>
              <a:cs typeface="Segoe UI" panose="020B0502040204020203" pitchFamily="34" charset="0"/>
            </a:endParaRPr>
          </a:p>
          <a:p>
            <a:pPr marL="457200" indent="-457200">
              <a:buFont typeface="Arial" panose="020B0604020202020204" pitchFamily="34" charset="0"/>
              <a:buChar char="•"/>
            </a:pPr>
            <a:r>
              <a:rPr lang="en-US" sz="2800" dirty="0">
                <a:latin typeface="Segoe UI" panose="020B0502040204020203" pitchFamily="34" charset="0"/>
                <a:ea typeface="Lato"/>
                <a:cs typeface="Segoe UI" panose="020B0502040204020203" pitchFamily="34" charset="0"/>
              </a:rPr>
              <a:t>Collar shaft clamp design</a:t>
            </a: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a:cs typeface="Segoe UI" panose="020B0502040204020203" pitchFamily="34" charset="0"/>
              </a:rPr>
              <a:t>Interchangeable screw on plates to grip device</a:t>
            </a:r>
          </a:p>
          <a:p>
            <a:pPr marL="171450" indent="-171450">
              <a:lnSpc>
                <a:spcPct val="150000"/>
              </a:lnSpc>
              <a:buFont typeface="Arial"/>
              <a:buChar char="•"/>
            </a:pPr>
            <a:endParaRPr lang="en-US" sz="2800" dirty="0">
              <a:latin typeface="Segoe UI" panose="020B0502040204020203" pitchFamily="34" charset="0"/>
              <a:ea typeface="Lato"/>
              <a:cs typeface="Segoe UI" panose="020B0502040204020203" pitchFamily="34" charset="0"/>
            </a:endParaRPr>
          </a:p>
          <a:p>
            <a:pPr>
              <a:lnSpc>
                <a:spcPct val="150000"/>
              </a:lnSpc>
            </a:pPr>
            <a:r>
              <a:rPr lang="en-US" sz="2800" b="1" i="1" dirty="0">
                <a:latin typeface="Segoe UI" panose="020B0502040204020203" pitchFamily="34" charset="0"/>
                <a:ea typeface="Lato"/>
                <a:cs typeface="Segoe UI" panose="020B0502040204020203" pitchFamily="34" charset="0"/>
              </a:rPr>
              <a:t>Futek Sensor Calibration</a:t>
            </a: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a:cs typeface="Segoe UI" panose="020B0502040204020203" pitchFamily="34" charset="0"/>
              </a:rPr>
              <a:t>Calibrated to obtain pushing and pulling forces from voltage</a:t>
            </a: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a:cs typeface="Segoe UI" panose="020B0502040204020203" pitchFamily="34" charset="0"/>
              </a:rPr>
              <a:t>Shifter circuit is used to read voltage values within Arduino </a:t>
            </a:r>
          </a:p>
          <a:p>
            <a:pPr>
              <a:lnSpc>
                <a:spcPct val="150000"/>
              </a:lnSpc>
            </a:pPr>
            <a:endParaRPr lang="en-US" sz="2800" dirty="0">
              <a:latin typeface="Segoe UI" panose="020B0502040204020203" pitchFamily="34" charset="0"/>
              <a:ea typeface="Lato"/>
              <a:cs typeface="Segoe UI" panose="020B0502040204020203" pitchFamily="34" charset="0"/>
            </a:endParaRPr>
          </a:p>
          <a:p>
            <a:pPr>
              <a:lnSpc>
                <a:spcPct val="150000"/>
              </a:lnSpc>
            </a:pPr>
            <a:endParaRPr lang="en-US" sz="2800" dirty="0">
              <a:latin typeface="Segoe UI" panose="020B0502040204020203" pitchFamily="34" charset="0"/>
              <a:ea typeface="Lato"/>
              <a:cs typeface="Segoe UI" panose="020B0502040204020203" pitchFamily="34" charset="0"/>
            </a:endParaRPr>
          </a:p>
          <a:p>
            <a:pPr>
              <a:lnSpc>
                <a:spcPct val="150000"/>
              </a:lnSpc>
            </a:pPr>
            <a:endParaRPr lang="en-US" sz="2800" dirty="0">
              <a:latin typeface="Segoe UI" panose="020B0502040204020203" pitchFamily="34" charset="0"/>
              <a:ea typeface="Lato"/>
              <a:cs typeface="Segoe UI" panose="020B0502040204020203" pitchFamily="34" charset="0"/>
            </a:endParaRPr>
          </a:p>
          <a:p>
            <a:pPr>
              <a:lnSpc>
                <a:spcPct val="150000"/>
              </a:lnSpc>
            </a:pPr>
            <a:endParaRPr lang="en-US" sz="2800" dirty="0">
              <a:latin typeface="Segoe UI" panose="020B0502040204020203" pitchFamily="34" charset="0"/>
              <a:ea typeface="Lato"/>
              <a:cs typeface="Segoe UI" panose="020B0502040204020203" pitchFamily="34" charset="0"/>
            </a:endParaRPr>
          </a:p>
          <a:p>
            <a:pPr>
              <a:lnSpc>
                <a:spcPct val="150000"/>
              </a:lnSpc>
            </a:pPr>
            <a:endParaRPr lang="en-US" sz="2800" dirty="0">
              <a:latin typeface="Segoe UI" panose="020B0502040204020203" pitchFamily="34" charset="0"/>
              <a:ea typeface="Lato"/>
              <a:cs typeface="Segoe UI" panose="020B0502040204020203" pitchFamily="34" charset="0"/>
            </a:endParaRPr>
          </a:p>
          <a:p>
            <a:pPr>
              <a:lnSpc>
                <a:spcPct val="150000"/>
              </a:lnSpc>
            </a:pPr>
            <a:endParaRPr lang="en-US" sz="2800" dirty="0">
              <a:latin typeface="Segoe UI" panose="020B0502040204020203" pitchFamily="34" charset="0"/>
              <a:ea typeface="Lato"/>
              <a:cs typeface="Segoe UI" panose="020B0502040204020203" pitchFamily="34" charset="0"/>
            </a:endParaRPr>
          </a:p>
          <a:p>
            <a:r>
              <a:rPr lang="en-US" sz="2800" b="1" i="1" dirty="0">
                <a:latin typeface="Segoe UI" panose="020B0502040204020203" pitchFamily="34" charset="0"/>
                <a:ea typeface="Lato"/>
                <a:cs typeface="Segoe UI" panose="020B0502040204020203" pitchFamily="34" charset="0"/>
              </a:rPr>
              <a:t>Weight Compartment</a:t>
            </a:r>
          </a:p>
          <a:p>
            <a:endParaRPr lang="en-US" sz="2800" b="1" i="1" dirty="0">
              <a:latin typeface="Segoe UI" panose="020B0502040204020203" pitchFamily="34" charset="0"/>
              <a:ea typeface="Lato"/>
              <a:cs typeface="Segoe UI" panose="020B0502040204020203" pitchFamily="34" charset="0"/>
            </a:endParaRPr>
          </a:p>
          <a:p>
            <a:pPr marL="171450" indent="-171450">
              <a:buFont typeface="Arial"/>
              <a:buChar char="•"/>
            </a:pPr>
            <a:r>
              <a:rPr lang="en-US" sz="2800" dirty="0">
                <a:latin typeface="Segoe UI" panose="020B0502040204020203" pitchFamily="34" charset="0"/>
                <a:ea typeface="Lato"/>
                <a:cs typeface="Segoe UI" panose="020B0502040204020203" pitchFamily="34" charset="0"/>
              </a:rPr>
              <a:t>   Enables increasing the weight of</a:t>
            </a:r>
          </a:p>
          <a:p>
            <a:r>
              <a:rPr lang="en-US" sz="2800" dirty="0">
                <a:latin typeface="Segoe UI" panose="020B0502040204020203" pitchFamily="34" charset="0"/>
                <a:ea typeface="Lato"/>
                <a:cs typeface="Segoe UI" panose="020B0502040204020203" pitchFamily="34" charset="0"/>
              </a:rPr>
              <a:t>     the device by 50-gram increments </a:t>
            </a:r>
          </a:p>
          <a:p>
            <a:pPr marL="457200" indent="-457200">
              <a:buFont typeface="Arial" panose="020B0604020202020204" pitchFamily="34" charset="0"/>
              <a:buChar char="•"/>
            </a:pPr>
            <a:endParaRPr lang="en-US" sz="2800" dirty="0">
              <a:latin typeface="Segoe UI" panose="020B0502040204020203" pitchFamily="34" charset="0"/>
              <a:ea typeface="Lato"/>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r>
              <a:rPr lang="en-US" sz="2800" b="1" i="1" dirty="0">
                <a:latin typeface="Segoe UI" panose="020B0502040204020203" pitchFamily="34" charset="0"/>
                <a:ea typeface="Lato"/>
                <a:cs typeface="Segoe UI" panose="020B0502040204020203" pitchFamily="34" charset="0"/>
              </a:rPr>
              <a:t>Wrist Brace</a:t>
            </a:r>
          </a:p>
          <a:p>
            <a:endParaRPr lang="en-US" sz="2800" b="1" i="1" dirty="0">
              <a:latin typeface="Segoe UI" panose="020B0502040204020203" pitchFamily="34" charset="0"/>
              <a:ea typeface="Lato"/>
              <a:cs typeface="Segoe UI" panose="020B0502040204020203" pitchFamily="34" charset="0"/>
            </a:endParaRP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a:cs typeface="Segoe UI" panose="020B0502040204020203" pitchFamily="34" charset="0"/>
              </a:rPr>
              <a:t>Adjustable at 0, 30, and -30 degrees</a:t>
            </a: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a:cs typeface="Segoe UI" panose="020B0502040204020203" pitchFamily="34" charset="0"/>
              </a:rPr>
              <a:t>Enables exploring the effect of wrist </a:t>
            </a:r>
          </a:p>
          <a:p>
            <a:pPr>
              <a:lnSpc>
                <a:spcPct val="150000"/>
              </a:lnSpc>
            </a:pPr>
            <a:r>
              <a:rPr lang="en-US" sz="2800" dirty="0">
                <a:latin typeface="Segoe UI" panose="020B0502040204020203" pitchFamily="34" charset="0"/>
                <a:ea typeface="Lato"/>
                <a:cs typeface="Segoe UI" panose="020B0502040204020203" pitchFamily="34" charset="0"/>
              </a:rPr>
              <a:t>	position on grip-load force coordination </a:t>
            </a:r>
          </a:p>
          <a:p>
            <a:endParaRPr lang="en-US" sz="2800" dirty="0">
              <a:latin typeface="Segoe UI" panose="020B0502040204020203" pitchFamily="34" charset="0"/>
              <a:ea typeface="Lato"/>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endParaRPr lang="en-US" sz="2800" b="1" i="1" dirty="0">
              <a:latin typeface="Segoe UI" panose="020B0502040204020203" pitchFamily="34" charset="0"/>
              <a:ea typeface="Lato"/>
              <a:cs typeface="Segoe UI" panose="020B0502040204020203" pitchFamily="34" charset="0"/>
            </a:endParaRPr>
          </a:p>
          <a:p>
            <a:endParaRPr lang="en-US" sz="2800" b="1" i="1" dirty="0">
              <a:latin typeface="Segoe UI" panose="020B0502040204020203" pitchFamily="34" charset="0"/>
              <a:ea typeface="Lato"/>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pPr>
              <a:lnSpc>
                <a:spcPct val="150000"/>
              </a:lnSpc>
            </a:pPr>
            <a:endParaRPr lang="en-US" sz="2800" dirty="0">
              <a:latin typeface="Segoe UI" panose="020B0502040204020203" pitchFamily="34" charset="0"/>
              <a:ea typeface="Lato"/>
              <a:cs typeface="Segoe UI" panose="020B0502040204020203" pitchFamily="34" charset="0"/>
            </a:endParaRPr>
          </a:p>
          <a:p>
            <a:pPr>
              <a:lnSpc>
                <a:spcPct val="150000"/>
              </a:lnSpc>
            </a:pPr>
            <a:endParaRPr lang="en-US" sz="2800" b="1" i="1" dirty="0">
              <a:latin typeface="Segoe UI" panose="020B0502040204020203" pitchFamily="34" charset="0"/>
              <a:ea typeface="Lato"/>
              <a:cs typeface="Segoe UI" panose="020B0502040204020203" pitchFamily="34" charset="0"/>
            </a:endParaRPr>
          </a:p>
          <a:p>
            <a:endParaRPr lang="en-US" sz="4000" b="1" dirty="0">
              <a:latin typeface="Segoe UI" panose="020B0502040204020203" pitchFamily="34" charset="0"/>
              <a:ea typeface="Lato" panose="020F0502020204030203" pitchFamily="34" charset="0"/>
              <a:cs typeface="Segoe UI" panose="020B0502040204020203" pitchFamily="34" charset="0"/>
            </a:endParaRPr>
          </a:p>
          <a:p>
            <a:endParaRPr lang="en-US" sz="3600" dirty="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sp>
        <p:nvSpPr>
          <p:cNvPr id="115" name="TextBox 114">
            <a:extLst>
              <a:ext uri="{FF2B5EF4-FFF2-40B4-BE49-F238E27FC236}">
                <a16:creationId xmlns:a16="http://schemas.microsoft.com/office/drawing/2014/main" id="{012F4110-FEC9-4DF0-986E-F5847FAAC409}"/>
              </a:ext>
            </a:extLst>
          </p:cNvPr>
          <p:cNvSpPr txBox="1"/>
          <p:nvPr/>
        </p:nvSpPr>
        <p:spPr>
          <a:xfrm>
            <a:off x="38300297" y="884346"/>
            <a:ext cx="25280123" cy="3631763"/>
          </a:xfrm>
          <a:prstGeom prst="rect">
            <a:avLst/>
          </a:prstGeom>
          <a:noFill/>
        </p:spPr>
        <p:txBody>
          <a:bodyPr wrap="square" rtlCol="0">
            <a:spAutoFit/>
          </a:bodyPr>
          <a:lstStyle/>
          <a:p>
            <a:r>
              <a:rPr lang="en-US" sz="4000" b="1" dirty="0">
                <a:latin typeface="Segoe UI" panose="020B0502040204020203" pitchFamily="34" charset="0"/>
                <a:ea typeface="Lato" panose="020F0502020204030203" pitchFamily="34" charset="0"/>
                <a:cs typeface="Segoe UI" panose="020B0502040204020203" pitchFamily="34" charset="0"/>
              </a:rPr>
              <a:t>Software Redesign</a:t>
            </a:r>
          </a:p>
          <a:p>
            <a:endParaRPr lang="en-US" sz="2800" b="1" dirty="0">
              <a:latin typeface="Segoe UI" panose="020B0502040204020203" pitchFamily="34" charset="0"/>
              <a:ea typeface="Lato" panose="020F0502020204030203" pitchFamily="34" charset="0"/>
              <a:cs typeface="Segoe UI" panose="020B0502040204020203" pitchFamily="34" charset="0"/>
            </a:endParaRPr>
          </a:p>
          <a:p>
            <a:pPr marL="571500" indent="-5715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GUI redesigned in LabVIEW </a:t>
            </a:r>
          </a:p>
          <a:p>
            <a:pPr marL="571500" indent="-5715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Allows for data collection with Arduino microcontroller </a:t>
            </a:r>
          </a:p>
          <a:p>
            <a:pPr marL="571500" indent="-5715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Enables the implementation of visual feedback</a:t>
            </a:r>
          </a:p>
          <a:p>
            <a:endParaRPr lang="en-US" sz="3600" dirty="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sp>
        <p:nvSpPr>
          <p:cNvPr id="116" name="TextBox 115">
            <a:extLst>
              <a:ext uri="{FF2B5EF4-FFF2-40B4-BE49-F238E27FC236}">
                <a16:creationId xmlns:a16="http://schemas.microsoft.com/office/drawing/2014/main" id="{EE82304F-46B3-4431-B72A-9BD9FB93EB14}"/>
              </a:ext>
            </a:extLst>
          </p:cNvPr>
          <p:cNvSpPr txBox="1"/>
          <p:nvPr/>
        </p:nvSpPr>
        <p:spPr>
          <a:xfrm>
            <a:off x="38300297" y="10884850"/>
            <a:ext cx="10550466" cy="20282475"/>
          </a:xfrm>
          <a:prstGeom prst="rect">
            <a:avLst/>
          </a:prstGeom>
          <a:noFill/>
        </p:spPr>
        <p:txBody>
          <a:bodyPr wrap="square" rtlCol="0">
            <a:spAutoFit/>
          </a:bodyPr>
          <a:lstStyle/>
          <a:p>
            <a:r>
              <a:rPr lang="en-US" sz="4000" b="1" dirty="0">
                <a:latin typeface="Segoe UI" panose="020B0502040204020203" pitchFamily="34" charset="0"/>
                <a:ea typeface="Lato" panose="020F0502020204030203" pitchFamily="34" charset="0"/>
                <a:cs typeface="Segoe UI" panose="020B0502040204020203" pitchFamily="34" charset="0"/>
              </a:rPr>
              <a:t>Planned User Study &amp; Ongoing Work</a:t>
            </a:r>
          </a:p>
          <a:p>
            <a:endParaRPr lang="en-US" sz="4000" b="1" dirty="0">
              <a:solidFill>
                <a:schemeClr val="bg1"/>
              </a:solidFill>
              <a:latin typeface="Segoe UI" panose="020B0502040204020203" pitchFamily="34" charset="0"/>
              <a:ea typeface="Lato" panose="020F0502020204030203" pitchFamily="34" charset="0"/>
              <a:cs typeface="Segoe UI" panose="020B0502040204020203" pitchFamily="34" charset="0"/>
            </a:endParaRPr>
          </a:p>
          <a:p>
            <a:r>
              <a:rPr lang="en-US" sz="2800" b="1" i="1" dirty="0">
                <a:latin typeface="Segoe UI" panose="020B0502040204020203" pitchFamily="34" charset="0"/>
                <a:ea typeface="Lato" panose="020F0502020204030203" pitchFamily="34" charset="0"/>
                <a:cs typeface="Segoe UI" panose="020B0502040204020203" pitchFamily="34" charset="0"/>
              </a:rPr>
              <a:t>Dynamic Test</a:t>
            </a:r>
          </a:p>
          <a:p>
            <a:endParaRPr lang="en-US" sz="2800" b="1" i="1" dirty="0">
              <a:latin typeface="Segoe UI" panose="020B0502040204020203" pitchFamily="34" charset="0"/>
              <a:ea typeface="Lato" panose="020F0502020204030203" pitchFamily="34" charset="0"/>
              <a:cs typeface="Segoe UI" panose="020B0502040204020203" pitchFamily="34" charset="0"/>
            </a:endParaRP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Evaluating grip-load force coordination </a:t>
            </a: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User performs a lift-hold-lower</a:t>
            </a:r>
          </a:p>
          <a:p>
            <a:pPr>
              <a:lnSpc>
                <a:spcPct val="150000"/>
              </a:lnSpc>
            </a:pPr>
            <a:r>
              <a:rPr lang="en-US" sz="2800" dirty="0">
                <a:latin typeface="Segoe UI" panose="020B0502040204020203" pitchFamily="34" charset="0"/>
                <a:ea typeface="Lato" panose="020F0502020204030203" pitchFamily="34" charset="0"/>
                <a:cs typeface="Segoe UI" panose="020B0502040204020203" pitchFamily="34" charset="0"/>
              </a:rPr>
              <a:t>	task based on a metronome</a:t>
            </a: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Weight of device is increased</a:t>
            </a: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Brace is used at the 3 positions</a:t>
            </a:r>
          </a:p>
          <a:p>
            <a:endParaRPr lang="en-US" sz="2800" dirty="0">
              <a:latin typeface="Segoe UI" panose="020B0502040204020203" pitchFamily="34" charset="0"/>
              <a:ea typeface="Lato" panose="020F0502020204030203" pitchFamily="34" charset="0"/>
              <a:cs typeface="Segoe UI" panose="020B0502040204020203" pitchFamily="34" charset="0"/>
            </a:endParaRPr>
          </a:p>
          <a:p>
            <a:r>
              <a:rPr lang="en-US" sz="2800" b="1" i="1" dirty="0">
                <a:latin typeface="Segoe UI" panose="020B0502040204020203" pitchFamily="34" charset="0"/>
                <a:ea typeface="Lato" panose="020F0502020204030203" pitchFamily="34" charset="0"/>
                <a:cs typeface="Segoe UI" panose="020B0502040204020203" pitchFamily="34" charset="0"/>
              </a:rPr>
              <a:t>Static Test</a:t>
            </a:r>
          </a:p>
          <a:p>
            <a:endParaRPr lang="en-US" sz="2800" b="1" i="1" dirty="0">
              <a:latin typeface="Segoe UI" panose="020B0502040204020203" pitchFamily="34" charset="0"/>
              <a:ea typeface="Lato" panose="020F0502020204030203" pitchFamily="34" charset="0"/>
              <a:cs typeface="Segoe UI" panose="020B0502040204020203" pitchFamily="34" charset="0"/>
            </a:endParaRP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Evaluating grip-load force coordination in unidirectional and bidirectional tasks and at 3 wrist positions</a:t>
            </a: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User performs a pull and push task based on a metronome</a:t>
            </a: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User tracks a ramp force trajectory by pulling on the device</a:t>
            </a:r>
          </a:p>
          <a:p>
            <a:pPr marL="457200" indent="-457200">
              <a:buFont typeface="Arial" panose="020B0604020202020204" pitchFamily="34" charset="0"/>
              <a:buChar char="•"/>
            </a:pPr>
            <a:endParaRPr lang="en-US" sz="2800" dirty="0">
              <a:latin typeface="Segoe UI" panose="020B0502040204020203" pitchFamily="34" charset="0"/>
              <a:ea typeface="Lato" panose="020F0502020204030203" pitchFamily="34" charset="0"/>
              <a:cs typeface="Segoe UI" panose="020B0502040204020203" pitchFamily="34" charset="0"/>
            </a:endParaRPr>
          </a:p>
          <a:p>
            <a:pPr marL="457200" indent="-457200">
              <a:buFont typeface="Arial" panose="020B0604020202020204" pitchFamily="34" charset="0"/>
              <a:buChar char="•"/>
            </a:pPr>
            <a:endParaRPr lang="en-US" sz="2800" dirty="0">
              <a:latin typeface="Segoe UI" panose="020B0502040204020203" pitchFamily="34" charset="0"/>
              <a:ea typeface="Lato" panose="020F0502020204030203" pitchFamily="34" charset="0"/>
              <a:cs typeface="Segoe UI" panose="020B0502040204020203" pitchFamily="34" charset="0"/>
            </a:endParaRPr>
          </a:p>
          <a:p>
            <a:pPr marL="457200" indent="-457200">
              <a:buFont typeface="Arial" panose="020B0604020202020204" pitchFamily="34" charset="0"/>
              <a:buChar char="•"/>
            </a:pPr>
            <a:endParaRPr lang="en-US" sz="2800" dirty="0">
              <a:latin typeface="Segoe UI" panose="020B0502040204020203" pitchFamily="34" charset="0"/>
              <a:ea typeface="Lato" panose="020F0502020204030203" pitchFamily="34" charset="0"/>
              <a:cs typeface="Segoe UI" panose="020B0502040204020203" pitchFamily="34" charset="0"/>
            </a:endParaRPr>
          </a:p>
          <a:p>
            <a:pPr marL="457200" indent="-457200">
              <a:buFont typeface="Arial" panose="020B0604020202020204" pitchFamily="34" charset="0"/>
              <a:buChar char="•"/>
            </a:pPr>
            <a:endParaRPr lang="en-US" sz="2800" dirty="0">
              <a:latin typeface="Segoe UI" panose="020B0502040204020203" pitchFamily="34" charset="0"/>
              <a:ea typeface="Lato" panose="020F0502020204030203" pitchFamily="34" charset="0"/>
              <a:cs typeface="Segoe UI" panose="020B0502040204020203" pitchFamily="34" charset="0"/>
            </a:endParaRPr>
          </a:p>
          <a:p>
            <a:pPr marL="457200" indent="-457200">
              <a:buFont typeface="Arial" panose="020B0604020202020204" pitchFamily="34" charset="0"/>
              <a:buChar char="•"/>
            </a:pPr>
            <a:endParaRPr lang="en-US" sz="2800" dirty="0">
              <a:latin typeface="Segoe UI" panose="020B0502040204020203" pitchFamily="34" charset="0"/>
              <a:ea typeface="Lato" panose="020F0502020204030203" pitchFamily="34" charset="0"/>
              <a:cs typeface="Segoe UI" panose="020B0502040204020203" pitchFamily="34" charset="0"/>
            </a:endParaRPr>
          </a:p>
          <a:p>
            <a:pPr marL="457200" indent="-457200">
              <a:buFont typeface="Arial" panose="020B0604020202020204" pitchFamily="34" charset="0"/>
              <a:buChar char="•"/>
            </a:pPr>
            <a:endParaRPr lang="en-US" sz="2800" dirty="0">
              <a:latin typeface="Segoe UI" panose="020B0502040204020203" pitchFamily="34" charset="0"/>
              <a:ea typeface="Lato" panose="020F0502020204030203" pitchFamily="34" charset="0"/>
              <a:cs typeface="Segoe UI" panose="020B0502040204020203" pitchFamily="34" charset="0"/>
            </a:endParaRPr>
          </a:p>
          <a:p>
            <a:pPr marL="457200" indent="-457200">
              <a:buFont typeface="Arial" panose="020B0604020202020204" pitchFamily="34" charset="0"/>
              <a:buChar char="•"/>
            </a:pPr>
            <a:endParaRPr lang="en-US" sz="2800" dirty="0">
              <a:latin typeface="Segoe UI" panose="020B0502040204020203" pitchFamily="34" charset="0"/>
              <a:ea typeface="Lato" panose="020F0502020204030203" pitchFamily="34" charset="0"/>
              <a:cs typeface="Segoe UI" panose="020B0502040204020203" pitchFamily="34" charset="0"/>
            </a:endParaRPr>
          </a:p>
          <a:p>
            <a:endParaRPr lang="en-US" sz="2800" b="1" i="1" dirty="0">
              <a:latin typeface="Segoe UI" panose="020B0502040204020203" pitchFamily="34" charset="0"/>
              <a:ea typeface="Lato" panose="020F0502020204030203" pitchFamily="34" charset="0"/>
              <a:cs typeface="Segoe UI" panose="020B0502040204020203" pitchFamily="34" charset="0"/>
            </a:endParaRPr>
          </a:p>
          <a:p>
            <a:endParaRPr lang="en-US" sz="2800" b="1" i="1" dirty="0">
              <a:latin typeface="Segoe UI" panose="020B0502040204020203" pitchFamily="34" charset="0"/>
              <a:ea typeface="Lato" panose="020F0502020204030203" pitchFamily="34" charset="0"/>
              <a:cs typeface="Segoe UI" panose="020B0502040204020203" pitchFamily="34" charset="0"/>
            </a:endParaRPr>
          </a:p>
          <a:p>
            <a:r>
              <a:rPr lang="en-US" sz="2800" b="1" i="1" dirty="0">
                <a:latin typeface="Segoe UI" panose="020B0502040204020203" pitchFamily="34" charset="0"/>
                <a:ea typeface="Lato" panose="020F0502020204030203" pitchFamily="34" charset="0"/>
                <a:cs typeface="Segoe UI" panose="020B0502040204020203" pitchFamily="34" charset="0"/>
              </a:rPr>
              <a:t>Ongoing Work</a:t>
            </a:r>
          </a:p>
          <a:p>
            <a:endParaRPr lang="en-US" sz="2800" b="1" i="1" dirty="0">
              <a:latin typeface="Segoe UI" panose="020B0502040204020203" pitchFamily="34" charset="0"/>
              <a:ea typeface="Lato" panose="020F0502020204030203" pitchFamily="34" charset="0"/>
              <a:cs typeface="Segoe UI" panose="020B0502040204020203" pitchFamily="34" charset="0"/>
            </a:endParaRP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Integrating the visual feedback in LabVIEW</a:t>
            </a: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Redesigning a circuit board to include shifter circuit</a:t>
            </a: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Finalizing the wrist brace design </a:t>
            </a:r>
          </a:p>
          <a:p>
            <a:pPr marL="457200" indent="-457200">
              <a:buFont typeface="Arial" panose="020B0604020202020204" pitchFamily="34" charset="0"/>
              <a:buChar char="•"/>
            </a:pPr>
            <a:endParaRPr lang="en-US" sz="2800" b="1" i="1" dirty="0">
              <a:latin typeface="Segoe UI" panose="020B0502040204020203" pitchFamily="34" charset="0"/>
              <a:ea typeface="Lato" panose="020F0502020204030203" pitchFamily="34" charset="0"/>
              <a:cs typeface="Segoe UI" panose="020B0502040204020203" pitchFamily="34" charset="0"/>
            </a:endParaRPr>
          </a:p>
          <a:p>
            <a:endParaRPr lang="en-US" sz="2800" b="1" i="1" dirty="0">
              <a:latin typeface="Segoe UI" panose="020B0502040204020203" pitchFamily="34" charset="0"/>
              <a:ea typeface="Lato" panose="020F0502020204030203" pitchFamily="34" charset="0"/>
              <a:cs typeface="Segoe UI" panose="020B0502040204020203" pitchFamily="34" charset="0"/>
            </a:endParaRPr>
          </a:p>
          <a:p>
            <a:pPr marL="457200" indent="-457200">
              <a:buFont typeface="Arial" panose="020B0604020202020204" pitchFamily="34" charset="0"/>
              <a:buChar char="•"/>
            </a:pPr>
            <a:endParaRPr lang="en-US" sz="2800" b="1" i="1" dirty="0">
              <a:latin typeface="Segoe UI" panose="020B0502040204020203" pitchFamily="34" charset="0"/>
              <a:ea typeface="Lato" panose="020F0502020204030203" pitchFamily="34" charset="0"/>
              <a:cs typeface="Segoe UI" panose="020B0502040204020203" pitchFamily="34" charset="0"/>
            </a:endParaRPr>
          </a:p>
          <a:p>
            <a:pPr marL="457200" indent="-457200">
              <a:buFont typeface="Arial" panose="020B0604020202020204" pitchFamily="34" charset="0"/>
              <a:buChar char="•"/>
            </a:pPr>
            <a:endParaRPr lang="en-US" sz="2800" dirty="0">
              <a:latin typeface="Segoe UI" panose="020B0502040204020203" pitchFamily="34" charset="0"/>
              <a:ea typeface="Lato" panose="020F0502020204030203" pitchFamily="34" charset="0"/>
              <a:cs typeface="Segoe UI" panose="020B0502040204020203" pitchFamily="34" charset="0"/>
            </a:endParaRPr>
          </a:p>
          <a:p>
            <a:endParaRPr lang="en-US" sz="2800" dirty="0">
              <a:latin typeface="Segoe UI" panose="020B0502040204020203" pitchFamily="34" charset="0"/>
              <a:ea typeface="Lato" panose="020F0502020204030203" pitchFamily="34" charset="0"/>
              <a:cs typeface="Segoe UI" panose="020B0502040204020203" pitchFamily="34" charset="0"/>
            </a:endParaRPr>
          </a:p>
          <a:p>
            <a:r>
              <a:rPr lang="en-US" sz="2800" dirty="0">
                <a:latin typeface="Segoe UI" panose="020B0502040204020203" pitchFamily="34" charset="0"/>
                <a:ea typeface="Lato" panose="020F0502020204030203" pitchFamily="34" charset="0"/>
                <a:cs typeface="Segoe UI" panose="020B0502040204020203" pitchFamily="34" charset="0"/>
              </a:rPr>
              <a:t> </a:t>
            </a:r>
          </a:p>
          <a:p>
            <a:r>
              <a:rPr lang="en-US" sz="2800" dirty="0">
                <a:latin typeface="Segoe UI" panose="020B0502040204020203" pitchFamily="34" charset="0"/>
                <a:ea typeface="Lato" panose="020F0502020204030203" pitchFamily="34" charset="0"/>
                <a:cs typeface="Segoe UI" panose="020B0502040204020203" pitchFamily="34" charset="0"/>
              </a:rPr>
              <a:t>	</a:t>
            </a:r>
          </a:p>
          <a:p>
            <a:pPr marL="457200" indent="-457200">
              <a:buFont typeface="Arial" panose="020B0604020202020204" pitchFamily="34" charset="0"/>
              <a:buChar char="•"/>
            </a:pPr>
            <a:endParaRPr lang="en-US" sz="2800" b="1" i="1" dirty="0">
              <a:latin typeface="Segoe UI" panose="020B0502040204020203" pitchFamily="34" charset="0"/>
              <a:ea typeface="Lato" panose="020F0502020204030203" pitchFamily="34" charset="0"/>
              <a:cs typeface="Segoe UI" panose="020B0502040204020203" pitchFamily="34" charset="0"/>
            </a:endParaRPr>
          </a:p>
          <a:p>
            <a:endParaRPr lang="en-US" sz="2800" dirty="0">
              <a:latin typeface="Segoe UI" panose="020B0502040204020203" pitchFamily="34" charset="0"/>
              <a:ea typeface="Lato" panose="020F0502020204030203" pitchFamily="34" charset="0"/>
              <a:cs typeface="Segoe UI" panose="020B0502040204020203" pitchFamily="34" charset="0"/>
            </a:endParaRPr>
          </a:p>
          <a:p>
            <a:endParaRPr lang="en-US" sz="2800" dirty="0">
              <a:latin typeface="Segoe UI Black" panose="020B0A02040204020203" pitchFamily="34" charset="0"/>
              <a:ea typeface="Segoe UI Black" panose="020B0A02040204020203" pitchFamily="34" charset="0"/>
              <a:cs typeface="Segoe UI" panose="020B0502040204020203" pitchFamily="34" charset="0"/>
            </a:endParaRPr>
          </a:p>
        </p:txBody>
      </p:sp>
      <p:pic>
        <p:nvPicPr>
          <p:cNvPr id="118" name="Picture 22" descr="A picture containing indoor, floor&#10;&#10;Description automatically generated">
            <a:extLst>
              <a:ext uri="{FF2B5EF4-FFF2-40B4-BE49-F238E27FC236}">
                <a16:creationId xmlns:a16="http://schemas.microsoft.com/office/drawing/2014/main" id="{8B396981-2C1D-49D5-899B-78C861DF8650}"/>
              </a:ext>
            </a:extLst>
          </p:cNvPr>
          <p:cNvPicPr>
            <a:picLocks noChangeAspect="1"/>
          </p:cNvPicPr>
          <p:nvPr/>
        </p:nvPicPr>
        <p:blipFill rotWithShape="1">
          <a:blip r:embed="rId15"/>
          <a:srcRect r="-505" b="7080"/>
          <a:stretch/>
        </p:blipFill>
        <p:spPr>
          <a:xfrm>
            <a:off x="21901530" y="27375485"/>
            <a:ext cx="2562033" cy="4034279"/>
          </a:xfrm>
          <a:prstGeom prst="rect">
            <a:avLst/>
          </a:prstGeom>
        </p:spPr>
      </p:pic>
      <p:sp>
        <p:nvSpPr>
          <p:cNvPr id="119" name="TextBox 118">
            <a:extLst>
              <a:ext uri="{FF2B5EF4-FFF2-40B4-BE49-F238E27FC236}">
                <a16:creationId xmlns:a16="http://schemas.microsoft.com/office/drawing/2014/main" id="{2617096E-E037-4D25-BD22-FB318E6791A5}"/>
              </a:ext>
            </a:extLst>
          </p:cNvPr>
          <p:cNvSpPr txBox="1"/>
          <p:nvPr/>
        </p:nvSpPr>
        <p:spPr>
          <a:xfrm>
            <a:off x="22131325" y="31521497"/>
            <a:ext cx="409558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Segoe UI" panose="020B0502040204020203" pitchFamily="34" charset="0"/>
                <a:cs typeface="Segoe UI" panose="020B0502040204020203" pitchFamily="34" charset="0"/>
              </a:rPr>
              <a:t>Grip-Load Device</a:t>
            </a:r>
          </a:p>
        </p:txBody>
      </p:sp>
      <p:sp>
        <p:nvSpPr>
          <p:cNvPr id="121" name="TextBox 120">
            <a:extLst>
              <a:ext uri="{FF2B5EF4-FFF2-40B4-BE49-F238E27FC236}">
                <a16:creationId xmlns:a16="http://schemas.microsoft.com/office/drawing/2014/main" id="{4B56F887-C29B-4702-880A-8094F4148598}"/>
              </a:ext>
            </a:extLst>
          </p:cNvPr>
          <p:cNvSpPr txBox="1"/>
          <p:nvPr/>
        </p:nvSpPr>
        <p:spPr>
          <a:xfrm>
            <a:off x="38195570" y="27835873"/>
            <a:ext cx="10308428" cy="8156079"/>
          </a:xfrm>
          <a:prstGeom prst="rect">
            <a:avLst/>
          </a:prstGeom>
          <a:noFill/>
        </p:spPr>
        <p:txBody>
          <a:bodyPr wrap="square" rtlCol="0">
            <a:spAutoFit/>
          </a:bodyPr>
          <a:lstStyle/>
          <a:p>
            <a:r>
              <a:rPr lang="en-US" sz="4000" b="1" dirty="0">
                <a:latin typeface="Segoe UI" panose="020B0502040204020203" pitchFamily="34" charset="0"/>
                <a:cs typeface="Segoe UI" panose="020B0502040204020203" pitchFamily="34" charset="0"/>
              </a:rPr>
              <a:t>References &amp; Acknowledgements</a:t>
            </a:r>
          </a:p>
          <a:p>
            <a:endParaRPr lang="en-US" sz="1200" b="1" dirty="0">
              <a:latin typeface="Segoe UI" panose="020B0502040204020203" pitchFamily="34" charset="0"/>
              <a:cs typeface="Segoe UI" panose="020B0502040204020203" pitchFamily="34" charset="0"/>
            </a:endParaRPr>
          </a:p>
          <a:p>
            <a:pPr marL="457200" indent="-457200">
              <a:spcBef>
                <a:spcPct val="50000"/>
              </a:spcBef>
              <a:buAutoNum type="arabicPeriod"/>
            </a:pPr>
            <a:r>
              <a:rPr lang="en-US" sz="1200" dirty="0" err="1">
                <a:latin typeface="Segoe UI" panose="020B0502040204020203" pitchFamily="34" charset="0"/>
                <a:cs typeface="Segoe UI" panose="020B0502040204020203" pitchFamily="34" charset="0"/>
              </a:rPr>
              <a:t>Carmeli</a:t>
            </a:r>
            <a:r>
              <a:rPr lang="en-US" sz="1200" dirty="0">
                <a:latin typeface="Segoe UI" panose="020B0502040204020203" pitchFamily="34" charset="0"/>
                <a:cs typeface="Segoe UI" panose="020B0502040204020203" pitchFamily="34" charset="0"/>
              </a:rPr>
              <a:t>, E., et al. “The Aging Hand.” </a:t>
            </a:r>
            <a:r>
              <a:rPr lang="en-US" sz="1200" i="1" dirty="0">
                <a:latin typeface="Segoe UI" panose="020B0502040204020203" pitchFamily="34" charset="0"/>
                <a:cs typeface="Segoe UI" panose="020B0502040204020203" pitchFamily="34" charset="0"/>
              </a:rPr>
              <a:t>The Journals of Gerontology: Series A</a:t>
            </a:r>
            <a:r>
              <a:rPr lang="en-US" sz="1200" dirty="0">
                <a:latin typeface="Segoe UI" panose="020B0502040204020203" pitchFamily="34" charset="0"/>
                <a:cs typeface="Segoe UI" panose="020B0502040204020203" pitchFamily="34" charset="0"/>
              </a:rPr>
              <a:t>, vol. 58, no. 2, 1 Feb. 2003, doi:10.1093/</a:t>
            </a:r>
            <a:r>
              <a:rPr lang="en-US" sz="1200" dirty="0" err="1">
                <a:latin typeface="Segoe UI" panose="020B0502040204020203" pitchFamily="34" charset="0"/>
                <a:cs typeface="Segoe UI" panose="020B0502040204020203" pitchFamily="34" charset="0"/>
              </a:rPr>
              <a:t>gerona</a:t>
            </a:r>
            <a:r>
              <a:rPr lang="en-US" sz="1200" dirty="0">
                <a:latin typeface="Segoe UI" panose="020B0502040204020203" pitchFamily="34" charset="0"/>
                <a:cs typeface="Segoe UI" panose="020B0502040204020203" pitchFamily="34" charset="0"/>
              </a:rPr>
              <a:t>/58.2.m146.</a:t>
            </a:r>
          </a:p>
          <a:p>
            <a:pPr marL="457200" indent="-457200">
              <a:spcBef>
                <a:spcPct val="50000"/>
              </a:spcBef>
              <a:buAutoNum type="arabicPeriod"/>
            </a:pPr>
            <a:r>
              <a:rPr lang="en-US" sz="1200" dirty="0">
                <a:latin typeface="Segoe UI" panose="020B0502040204020203" pitchFamily="34" charset="0"/>
                <a:cs typeface="Segoe UI" panose="020B0502040204020203" pitchFamily="34" charset="0"/>
              </a:rPr>
              <a:t>Herrera, D. "Hand Force and Arm Movement Coordination in Static and Dynamic Manipulation Tasks." California State University, Long Beach, 2018. [MS Thesis]</a:t>
            </a:r>
          </a:p>
          <a:p>
            <a:pPr marL="457200" indent="-457200">
              <a:spcBef>
                <a:spcPct val="50000"/>
              </a:spcBef>
              <a:buAutoNum type="arabicPeriod"/>
            </a:pPr>
            <a:r>
              <a:rPr lang="en-US" sz="1200" b="0" i="0" dirty="0">
                <a:effectLst/>
                <a:latin typeface="Segoe UI" panose="020B0502040204020203" pitchFamily="34" charset="0"/>
                <a:cs typeface="Segoe UI" panose="020B0502040204020203" pitchFamily="34" charset="0"/>
              </a:rPr>
              <a:t>de Freitas PB, Markovic G, Krishnan V, Jaric S. Force coordination in static manipulation: discerning the contribution of muscle synergies and cutaneous afferents. </a:t>
            </a:r>
            <a:r>
              <a:rPr lang="en-US" sz="1200" b="0" i="0" dirty="0" err="1">
                <a:effectLst/>
                <a:latin typeface="Segoe UI" panose="020B0502040204020203" pitchFamily="34" charset="0"/>
                <a:cs typeface="Segoe UI" panose="020B0502040204020203" pitchFamily="34" charset="0"/>
              </a:rPr>
              <a:t>Neurosci</a:t>
            </a:r>
            <a:r>
              <a:rPr lang="en-US" sz="1200" b="0" i="0" dirty="0">
                <a:effectLst/>
                <a:latin typeface="Segoe UI" panose="020B0502040204020203" pitchFamily="34" charset="0"/>
                <a:cs typeface="Segoe UI" panose="020B0502040204020203" pitchFamily="34" charset="0"/>
              </a:rPr>
              <a:t> Lett. 2008 Mar 28;434(2):234-9. </a:t>
            </a:r>
            <a:r>
              <a:rPr lang="en-US" sz="1200" b="0" i="0" dirty="0" err="1">
                <a:effectLst/>
                <a:latin typeface="Segoe UI" panose="020B0502040204020203" pitchFamily="34" charset="0"/>
                <a:cs typeface="Segoe UI" panose="020B0502040204020203" pitchFamily="34" charset="0"/>
              </a:rPr>
              <a:t>doi</a:t>
            </a:r>
            <a:r>
              <a:rPr lang="en-US" sz="1200" b="0" i="0" dirty="0">
                <a:effectLst/>
                <a:latin typeface="Segoe UI" panose="020B0502040204020203" pitchFamily="34" charset="0"/>
                <a:cs typeface="Segoe UI" panose="020B0502040204020203" pitchFamily="34" charset="0"/>
              </a:rPr>
              <a:t>: 10.1016/j.neulet.2008.01.067. </a:t>
            </a:r>
            <a:r>
              <a:rPr lang="en-US" sz="1200" b="0" i="0" dirty="0" err="1">
                <a:effectLst/>
                <a:latin typeface="Segoe UI" panose="020B0502040204020203" pitchFamily="34" charset="0"/>
                <a:cs typeface="Segoe UI" panose="020B0502040204020203" pitchFamily="34" charset="0"/>
              </a:rPr>
              <a:t>Epub</a:t>
            </a:r>
            <a:r>
              <a:rPr lang="en-US" sz="1200" b="0" i="0" dirty="0">
                <a:effectLst/>
                <a:latin typeface="Segoe UI" panose="020B0502040204020203" pitchFamily="34" charset="0"/>
                <a:cs typeface="Segoe UI" panose="020B0502040204020203" pitchFamily="34" charset="0"/>
              </a:rPr>
              <a:t> 2008 Feb 6. PMID: 18313221; PMCID: PMC2323603.</a:t>
            </a:r>
          </a:p>
          <a:p>
            <a:pPr marL="457200" indent="-457200">
              <a:spcBef>
                <a:spcPct val="50000"/>
              </a:spcBef>
              <a:buAutoNum type="arabicPeriod"/>
            </a:pPr>
            <a:r>
              <a:rPr lang="en-US" sz="1200" b="0" i="0" dirty="0">
                <a:effectLst/>
                <a:latin typeface="Segoe UI" panose="020B0502040204020203" pitchFamily="34" charset="0"/>
                <a:cs typeface="Segoe UI" panose="020B0502040204020203" pitchFamily="34" charset="0"/>
              </a:rPr>
              <a:t>de Freitas, Paulo B., Vennila Krishnan, and Slobodan Jaric. "Force coordination in object manipulation." </a:t>
            </a:r>
            <a:r>
              <a:rPr lang="en-US" sz="1200" b="0" i="1" dirty="0">
                <a:effectLst/>
                <a:latin typeface="Segoe UI" panose="020B0502040204020203" pitchFamily="34" charset="0"/>
                <a:cs typeface="Segoe UI" panose="020B0502040204020203" pitchFamily="34" charset="0"/>
              </a:rPr>
              <a:t>Journal of Human Kinetics</a:t>
            </a:r>
            <a:r>
              <a:rPr lang="en-US" sz="1200" b="0" i="0" dirty="0">
                <a:effectLst/>
                <a:latin typeface="Segoe UI" panose="020B0502040204020203" pitchFamily="34" charset="0"/>
                <a:cs typeface="Segoe UI" panose="020B0502040204020203" pitchFamily="34" charset="0"/>
              </a:rPr>
              <a:t> 20.1 (2008): 37-50.</a:t>
            </a:r>
          </a:p>
          <a:p>
            <a:pPr marL="457200" indent="-457200">
              <a:spcBef>
                <a:spcPct val="50000"/>
              </a:spcBef>
              <a:buAutoNum type="arabicPeriod"/>
            </a:pPr>
            <a:r>
              <a:rPr lang="en-US" sz="1200" b="0" i="0" dirty="0">
                <a:effectLst/>
                <a:latin typeface="Segoe UI" panose="020B0502040204020203" pitchFamily="34" charset="0"/>
                <a:cs typeface="Segoe UI" panose="020B0502040204020203" pitchFamily="34" charset="0"/>
              </a:rPr>
              <a:t>Toma, Simone, Veronica Caputo, and Marco </a:t>
            </a:r>
            <a:r>
              <a:rPr lang="en-US" sz="1200" b="0" i="0" dirty="0" err="1">
                <a:effectLst/>
                <a:latin typeface="Segoe UI" panose="020B0502040204020203" pitchFamily="34" charset="0"/>
                <a:cs typeface="Segoe UI" panose="020B0502040204020203" pitchFamily="34" charset="0"/>
              </a:rPr>
              <a:t>Santello</a:t>
            </a:r>
            <a:r>
              <a:rPr lang="en-US" sz="1200" b="0" i="0" dirty="0">
                <a:effectLst/>
                <a:latin typeface="Segoe UI" panose="020B0502040204020203" pitchFamily="34" charset="0"/>
                <a:cs typeface="Segoe UI" panose="020B0502040204020203" pitchFamily="34" charset="0"/>
              </a:rPr>
              <a:t>. "Visual feedback of object motion direction influences the timing of grip force modulation during object manipulation." </a:t>
            </a:r>
            <a:r>
              <a:rPr lang="en-US" sz="1200" b="0" i="1" dirty="0">
                <a:effectLst/>
                <a:latin typeface="Segoe UI" panose="020B0502040204020203" pitchFamily="34" charset="0"/>
                <a:cs typeface="Segoe UI" panose="020B0502040204020203" pitchFamily="34" charset="0"/>
              </a:rPr>
              <a:t>Frontiers in human neuroscience</a:t>
            </a:r>
            <a:r>
              <a:rPr lang="en-US" sz="1200" b="0" i="0" dirty="0">
                <a:effectLst/>
                <a:latin typeface="Segoe UI" panose="020B0502040204020203" pitchFamily="34" charset="0"/>
                <a:cs typeface="Segoe UI" panose="020B0502040204020203" pitchFamily="34" charset="0"/>
              </a:rPr>
              <a:t> 14 (2020): 198.</a:t>
            </a:r>
          </a:p>
          <a:p>
            <a:pPr>
              <a:spcBef>
                <a:spcPct val="50000"/>
              </a:spcBef>
            </a:pPr>
            <a:endParaRPr lang="en-US" sz="1200" b="0" i="0" dirty="0">
              <a:effectLst/>
              <a:latin typeface="Segoe UI" panose="020B0502040204020203" pitchFamily="34" charset="0"/>
              <a:cs typeface="Segoe UI" panose="020B0502040204020203" pitchFamily="34" charset="0"/>
            </a:endParaRPr>
          </a:p>
          <a:p>
            <a:r>
              <a:rPr lang="en-US" sz="1200" b="0" i="0" u="none" strike="noStrike" dirty="0">
                <a:effectLst/>
                <a:latin typeface="Segoe UI" panose="020B0502040204020203" pitchFamily="34" charset="0"/>
                <a:cs typeface="Segoe UI" panose="020B0502040204020203" pitchFamily="34" charset="0"/>
              </a:rPr>
              <a:t>This research was supported by the National Institute of General Medical Sciences of the National Institutes of Health under Award Numbers; UL1GM118979; TL4GM118980; RL5GM118978. The content is solely the responsibility of the authors and does not necessarily represent the official views of the National Institutes of Health. The authors would like to thank Daniela Herrera and Ambarish Nayak </a:t>
            </a:r>
            <a:r>
              <a:rPr lang="en-US" sz="1200" dirty="0">
                <a:latin typeface="Segoe UI" panose="020B0502040204020203" pitchFamily="34" charset="0"/>
                <a:cs typeface="Segoe UI" panose="020B0502040204020203" pitchFamily="34" charset="0"/>
              </a:rPr>
              <a:t>for initial development of the device.</a:t>
            </a:r>
            <a:endParaRPr lang="en-US" sz="1200" b="1" dirty="0">
              <a:latin typeface="Segoe UI" panose="020B0502040204020203" pitchFamily="34" charset="0"/>
              <a:cs typeface="Segoe UI" panose="020B0502040204020203" pitchFamily="34" charset="0"/>
            </a:endParaRPr>
          </a:p>
          <a:p>
            <a:endParaRPr lang="en-US" sz="4000" b="1" dirty="0">
              <a:latin typeface="Segoe UI" panose="020B0502040204020203" pitchFamily="34" charset="0"/>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endParaRPr lang="en-US" sz="2400" dirty="0">
              <a:latin typeface="Segoe UI" panose="020B0502040204020203" pitchFamily="34" charset="0"/>
              <a:ea typeface="Calibri" panose="020F0502020204030204"/>
              <a:cs typeface="Segoe UI" panose="020B0502040204020203" pitchFamily="34" charset="0"/>
            </a:endParaRPr>
          </a:p>
          <a:p>
            <a:pPr marL="342900" indent="-342900">
              <a:buFont typeface="Arial" panose="020B0604020202020204" pitchFamily="34" charset="0"/>
              <a:buChar char="•"/>
            </a:pPr>
            <a:endParaRPr lang="en-US" sz="2400" dirty="0">
              <a:latin typeface="Segoe UI" panose="020B0502040204020203" pitchFamily="34" charset="0"/>
              <a:ea typeface="Lato"/>
              <a:cs typeface="Segoe UI" panose="020B0502040204020203" pitchFamily="34" charset="0"/>
            </a:endParaRPr>
          </a:p>
          <a:p>
            <a:pPr marL="342900" indent="-342900">
              <a:buFont typeface="Arial" panose="020B0604020202020204" pitchFamily="34" charset="0"/>
              <a:buChar char="•"/>
            </a:pPr>
            <a:endParaRPr lang="en-US" sz="2400" baseline="30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endParaRPr lang="en-US" sz="800" dirty="0">
              <a:latin typeface="Calibri"/>
              <a:ea typeface="Lato"/>
              <a:cs typeface="Calibri"/>
            </a:endParaRPr>
          </a:p>
          <a:p>
            <a:endParaRPr lang="en-US" sz="4000" b="1" dirty="0">
              <a:latin typeface="Segoe UI" panose="020B0502040204020203" pitchFamily="34" charset="0"/>
              <a:cs typeface="Segoe UI" panose="020B0502040204020203" pitchFamily="34" charset="0"/>
            </a:endParaRPr>
          </a:p>
          <a:p>
            <a:endParaRPr lang="en-US" sz="4000" dirty="0">
              <a:latin typeface="Segoe UI" panose="020B0502040204020203" pitchFamily="34" charset="0"/>
              <a:ea typeface="Lato" panose="020F0502020204030203" pitchFamily="34" charset="0"/>
              <a:cs typeface="Segoe UI" panose="020B0502040204020203" pitchFamily="34" charset="0"/>
            </a:endParaRPr>
          </a:p>
          <a:p>
            <a:endParaRPr lang="en-US" sz="3600" dirty="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pic>
        <p:nvPicPr>
          <p:cNvPr id="129" name="Picture 128" descr="Icon&#10;&#10;Description automatically generated">
            <a:extLst>
              <a:ext uri="{FF2B5EF4-FFF2-40B4-BE49-F238E27FC236}">
                <a16:creationId xmlns:a16="http://schemas.microsoft.com/office/drawing/2014/main" id="{A0497A17-1497-4060-9848-0E0AE690674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4103493" y="15566751"/>
            <a:ext cx="2968984" cy="3152632"/>
          </a:xfrm>
          <a:prstGeom prst="rect">
            <a:avLst/>
          </a:prstGeom>
        </p:spPr>
      </p:pic>
      <p:pic>
        <p:nvPicPr>
          <p:cNvPr id="132" name="Picture 14" descr="Diagram&#10;&#10;Description automatically generated">
            <a:extLst>
              <a:ext uri="{FF2B5EF4-FFF2-40B4-BE49-F238E27FC236}">
                <a16:creationId xmlns:a16="http://schemas.microsoft.com/office/drawing/2014/main" id="{70F329FD-E9CE-4812-BF88-25F832203555}"/>
              </a:ext>
            </a:extLst>
          </p:cNvPr>
          <p:cNvPicPr>
            <a:picLocks noChangeAspect="1"/>
          </p:cNvPicPr>
          <p:nvPr/>
        </p:nvPicPr>
        <p:blipFill rotWithShape="1">
          <a:blip r:embed="rId12"/>
          <a:srcRect l="29760" t="4171" r="1922" b="52548"/>
          <a:stretch/>
        </p:blipFill>
        <p:spPr>
          <a:xfrm>
            <a:off x="38356780" y="20330608"/>
            <a:ext cx="4529841" cy="2823116"/>
          </a:xfrm>
          <a:prstGeom prst="rect">
            <a:avLst/>
          </a:prstGeom>
        </p:spPr>
      </p:pic>
      <p:pic>
        <p:nvPicPr>
          <p:cNvPr id="133" name="Picture 17" descr="Diagram&#10;&#10;Description automatically generated">
            <a:extLst>
              <a:ext uri="{FF2B5EF4-FFF2-40B4-BE49-F238E27FC236}">
                <a16:creationId xmlns:a16="http://schemas.microsoft.com/office/drawing/2014/main" id="{742E7A5C-F011-4EB8-B81F-9FEAE1E95B03}"/>
              </a:ext>
            </a:extLst>
          </p:cNvPr>
          <p:cNvPicPr>
            <a:picLocks noChangeAspect="1"/>
          </p:cNvPicPr>
          <p:nvPr/>
        </p:nvPicPr>
        <p:blipFill>
          <a:blip r:embed="rId17"/>
          <a:stretch>
            <a:fillRect/>
          </a:stretch>
        </p:blipFill>
        <p:spPr>
          <a:xfrm>
            <a:off x="44464171" y="13777141"/>
            <a:ext cx="3831150" cy="3550689"/>
          </a:xfrm>
          <a:prstGeom prst="rect">
            <a:avLst/>
          </a:prstGeom>
        </p:spPr>
      </p:pic>
      <p:sp>
        <p:nvSpPr>
          <p:cNvPr id="142" name="TextBox 141">
            <a:extLst>
              <a:ext uri="{FF2B5EF4-FFF2-40B4-BE49-F238E27FC236}">
                <a16:creationId xmlns:a16="http://schemas.microsoft.com/office/drawing/2014/main" id="{9042E03E-3D17-44F7-A04E-64FC5EC21D4F}"/>
              </a:ext>
            </a:extLst>
          </p:cNvPr>
          <p:cNvSpPr txBox="1"/>
          <p:nvPr/>
        </p:nvSpPr>
        <p:spPr>
          <a:xfrm>
            <a:off x="26642279" y="31709014"/>
            <a:ext cx="48581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Segoe UI" panose="020B0502040204020203" pitchFamily="34" charset="0"/>
                <a:cs typeface="Segoe UI" panose="020B0502040204020203" pitchFamily="34" charset="0"/>
              </a:rPr>
              <a:t>Top View of 3d printed brace prototype</a:t>
            </a:r>
          </a:p>
        </p:txBody>
      </p:sp>
      <p:sp>
        <p:nvSpPr>
          <p:cNvPr id="143" name="TextBox 142">
            <a:extLst>
              <a:ext uri="{FF2B5EF4-FFF2-40B4-BE49-F238E27FC236}">
                <a16:creationId xmlns:a16="http://schemas.microsoft.com/office/drawing/2014/main" id="{BA83FE06-A6CA-47FE-ABD2-722CD075C3F6}"/>
              </a:ext>
            </a:extLst>
          </p:cNvPr>
          <p:cNvSpPr txBox="1"/>
          <p:nvPr/>
        </p:nvSpPr>
        <p:spPr>
          <a:xfrm>
            <a:off x="32247154" y="31727991"/>
            <a:ext cx="48581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Segoe UI" panose="020B0502040204020203" pitchFamily="34" charset="0"/>
                <a:cs typeface="Segoe UI" panose="020B0502040204020203" pitchFamily="34" charset="0"/>
              </a:rPr>
              <a:t>Side View of 3d printed brace prototype</a:t>
            </a:r>
          </a:p>
        </p:txBody>
      </p:sp>
      <p:grpSp>
        <p:nvGrpSpPr>
          <p:cNvPr id="3" name="Group 2">
            <a:extLst>
              <a:ext uri="{FF2B5EF4-FFF2-40B4-BE49-F238E27FC236}">
                <a16:creationId xmlns:a16="http://schemas.microsoft.com/office/drawing/2014/main" id="{8237ED68-EB65-464E-AD0B-280A070D3469}"/>
              </a:ext>
            </a:extLst>
          </p:cNvPr>
          <p:cNvGrpSpPr/>
          <p:nvPr/>
        </p:nvGrpSpPr>
        <p:grpSpPr>
          <a:xfrm>
            <a:off x="26371821" y="20247023"/>
            <a:ext cx="10341664" cy="12465845"/>
            <a:chOff x="26654664" y="12256523"/>
            <a:chExt cx="10341664" cy="12465845"/>
          </a:xfrm>
        </p:grpSpPr>
        <p:pic>
          <p:nvPicPr>
            <p:cNvPr id="44" name="Picture 43" descr="A picture containing hand&#10;&#10;Description automatically generated">
              <a:extLst>
                <a:ext uri="{FF2B5EF4-FFF2-40B4-BE49-F238E27FC236}">
                  <a16:creationId xmlns:a16="http://schemas.microsoft.com/office/drawing/2014/main" id="{F4DD6A29-75CB-4B4A-ABC6-267FEA43E55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2057933">
              <a:off x="33735657" y="19416429"/>
              <a:ext cx="2755980" cy="3672518"/>
            </a:xfrm>
            <a:prstGeom prst="rect">
              <a:avLst/>
            </a:prstGeom>
          </p:spPr>
        </p:pic>
        <p:pic>
          <p:nvPicPr>
            <p:cNvPr id="41" name="Picture 40" descr="A picture containing person, hand&#10;&#10;Description automatically generated">
              <a:extLst>
                <a:ext uri="{FF2B5EF4-FFF2-40B4-BE49-F238E27FC236}">
                  <a16:creationId xmlns:a16="http://schemas.microsoft.com/office/drawing/2014/main" id="{8402A817-41DA-4A47-8464-F856A30CA7B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8966391">
              <a:off x="27141511" y="20115572"/>
              <a:ext cx="3457093" cy="4606796"/>
            </a:xfrm>
            <a:prstGeom prst="rect">
              <a:avLst/>
            </a:prstGeom>
          </p:spPr>
        </p:pic>
        <p:pic>
          <p:nvPicPr>
            <p:cNvPr id="127" name="Picture 126" descr="A picture containing chart&#10;&#10;Description automatically generated">
              <a:extLst>
                <a:ext uri="{FF2B5EF4-FFF2-40B4-BE49-F238E27FC236}">
                  <a16:creationId xmlns:a16="http://schemas.microsoft.com/office/drawing/2014/main" id="{988A7EF3-79BE-4220-A846-378A60E38BC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6654664" y="12256523"/>
              <a:ext cx="4959047" cy="3434750"/>
            </a:xfrm>
            <a:prstGeom prst="rect">
              <a:avLst/>
            </a:prstGeom>
          </p:spPr>
        </p:pic>
        <p:pic>
          <p:nvPicPr>
            <p:cNvPr id="130" name="Picture 129" descr="A picture containing electronics, light, dark&#10;&#10;Description automatically generated">
              <a:extLst>
                <a:ext uri="{FF2B5EF4-FFF2-40B4-BE49-F238E27FC236}">
                  <a16:creationId xmlns:a16="http://schemas.microsoft.com/office/drawing/2014/main" id="{BD93271F-1633-414C-8AA3-E4CB5162E07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2974680" y="15910413"/>
              <a:ext cx="3548768" cy="2663115"/>
            </a:xfrm>
            <a:prstGeom prst="rect">
              <a:avLst/>
            </a:prstGeom>
          </p:spPr>
        </p:pic>
        <p:sp>
          <p:nvSpPr>
            <p:cNvPr id="138" name="TextBox 137">
              <a:extLst>
                <a:ext uri="{FF2B5EF4-FFF2-40B4-BE49-F238E27FC236}">
                  <a16:creationId xmlns:a16="http://schemas.microsoft.com/office/drawing/2014/main" id="{9DA26872-A26B-4E3F-AF3B-12BB7F39A3F5}"/>
                </a:ext>
              </a:extLst>
            </p:cNvPr>
            <p:cNvSpPr txBox="1"/>
            <p:nvPr/>
          </p:nvSpPr>
          <p:spPr>
            <a:xfrm>
              <a:off x="31712692" y="15312842"/>
              <a:ext cx="409558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Segoe UI" panose="020B0502040204020203" pitchFamily="34" charset="0"/>
                  <a:cs typeface="Segoe UI" panose="020B0502040204020203" pitchFamily="34" charset="0"/>
                </a:rPr>
                <a:t>Shifter circuit</a:t>
              </a:r>
            </a:p>
          </p:txBody>
        </p:sp>
        <p:sp>
          <p:nvSpPr>
            <p:cNvPr id="144" name="Rectangle 143">
              <a:extLst>
                <a:ext uri="{FF2B5EF4-FFF2-40B4-BE49-F238E27FC236}">
                  <a16:creationId xmlns:a16="http://schemas.microsoft.com/office/drawing/2014/main" id="{02B036BD-9046-4252-810E-4271EE9CED27}"/>
                </a:ext>
              </a:extLst>
            </p:cNvPr>
            <p:cNvSpPr/>
            <p:nvPr/>
          </p:nvSpPr>
          <p:spPr>
            <a:xfrm>
              <a:off x="33092750" y="23224600"/>
              <a:ext cx="3903578" cy="400110"/>
            </a:xfrm>
            <a:prstGeom prst="rect">
              <a:avLst/>
            </a:prstGeom>
            <a:solidFill>
              <a:srgbClr val="C1BDB4"/>
            </a:solid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144">
              <a:extLst>
                <a:ext uri="{FF2B5EF4-FFF2-40B4-BE49-F238E27FC236}">
                  <a16:creationId xmlns:a16="http://schemas.microsoft.com/office/drawing/2014/main" id="{8BA66D58-8579-44A7-904F-9834D8F91B1D}"/>
                </a:ext>
              </a:extLst>
            </p:cNvPr>
            <p:cNvSpPr/>
            <p:nvPr/>
          </p:nvSpPr>
          <p:spPr>
            <a:xfrm rot="5400000">
              <a:off x="30708159" y="21721070"/>
              <a:ext cx="1374532" cy="1408097"/>
            </a:xfrm>
            <a:prstGeom prst="rect">
              <a:avLst/>
            </a:prstGeom>
            <a:solidFill>
              <a:srgbClr val="C1BDB4"/>
            </a:solid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7" name="Picture 146" descr="Diagram, schematic&#10;&#10;Description automatically generated">
              <a:extLst>
                <a:ext uri="{FF2B5EF4-FFF2-40B4-BE49-F238E27FC236}">
                  <a16:creationId xmlns:a16="http://schemas.microsoft.com/office/drawing/2014/main" id="{582CF25B-8309-4766-BC57-949F0F433089}"/>
                </a:ext>
              </a:extLst>
            </p:cNvPr>
            <p:cNvPicPr>
              <a:picLocks noChangeAspect="1"/>
            </p:cNvPicPr>
            <p:nvPr/>
          </p:nvPicPr>
          <p:blipFill>
            <a:blip r:embed="rId2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1741302" y="12438746"/>
              <a:ext cx="5130394" cy="2769098"/>
            </a:xfrm>
            <a:prstGeom prst="rect">
              <a:avLst/>
            </a:prstGeom>
            <a:solidFill>
              <a:srgbClr val="00B0F0"/>
            </a:solidFill>
          </p:spPr>
        </p:pic>
      </p:grpSp>
      <p:grpSp>
        <p:nvGrpSpPr>
          <p:cNvPr id="2" name="Group 1">
            <a:extLst>
              <a:ext uri="{FF2B5EF4-FFF2-40B4-BE49-F238E27FC236}">
                <a16:creationId xmlns:a16="http://schemas.microsoft.com/office/drawing/2014/main" id="{D4D14AFE-B8A6-4F2D-B720-876900757DED}"/>
              </a:ext>
            </a:extLst>
          </p:cNvPr>
          <p:cNvGrpSpPr/>
          <p:nvPr/>
        </p:nvGrpSpPr>
        <p:grpSpPr>
          <a:xfrm>
            <a:off x="25371680" y="8301855"/>
            <a:ext cx="12241341" cy="6894168"/>
            <a:chOff x="25240620" y="25275560"/>
            <a:chExt cx="12241341" cy="6894168"/>
          </a:xfrm>
        </p:grpSpPr>
        <p:grpSp>
          <p:nvGrpSpPr>
            <p:cNvPr id="187" name="Group 186">
              <a:extLst>
                <a:ext uri="{FF2B5EF4-FFF2-40B4-BE49-F238E27FC236}">
                  <a16:creationId xmlns:a16="http://schemas.microsoft.com/office/drawing/2014/main" id="{7E03FD50-A1C8-4C05-A88E-11B42CBAADB5}"/>
                </a:ext>
              </a:extLst>
            </p:cNvPr>
            <p:cNvGrpSpPr/>
            <p:nvPr/>
          </p:nvGrpSpPr>
          <p:grpSpPr>
            <a:xfrm>
              <a:off x="26118443" y="25275560"/>
              <a:ext cx="11363518" cy="2246769"/>
              <a:chOff x="26118443" y="25275560"/>
              <a:chExt cx="11363518" cy="2246769"/>
            </a:xfrm>
          </p:grpSpPr>
          <p:sp>
            <p:nvSpPr>
              <p:cNvPr id="168" name="TextBox 167">
                <a:extLst>
                  <a:ext uri="{FF2B5EF4-FFF2-40B4-BE49-F238E27FC236}">
                    <a16:creationId xmlns:a16="http://schemas.microsoft.com/office/drawing/2014/main" id="{D4848C23-4D46-4D09-ACC0-CB7A5215F0A1}"/>
                  </a:ext>
                </a:extLst>
              </p:cNvPr>
              <p:cNvSpPr txBox="1"/>
              <p:nvPr/>
            </p:nvSpPr>
            <p:spPr>
              <a:xfrm>
                <a:off x="31963132" y="25275560"/>
                <a:ext cx="5518829" cy="1815882"/>
              </a:xfrm>
              <a:prstGeom prst="rect">
                <a:avLst/>
              </a:prstGeom>
              <a:noFill/>
            </p:spPr>
            <p:txBody>
              <a:bodyPr wrap="square" rtlCol="0">
                <a:spAutoFit/>
              </a:bodyPr>
              <a:lstStyle/>
              <a:p>
                <a:r>
                  <a:rPr lang="en-US" sz="2800" b="1" dirty="0">
                    <a:latin typeface="Segoe UI" panose="020B0502040204020203" pitchFamily="34" charset="0"/>
                    <a:cs typeface="Segoe UI" panose="020B0502040204020203" pitchFamily="34" charset="0"/>
                  </a:rPr>
                  <a:t>Static (Device is Fixed)</a:t>
                </a:r>
              </a:p>
              <a:p>
                <a:endParaRPr lang="en-US" sz="2800" b="1" dirty="0">
                  <a:latin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en-US" sz="2800" dirty="0">
                    <a:latin typeface="Segoe UI" panose="020B0502040204020203" pitchFamily="34" charset="0"/>
                    <a:cs typeface="Segoe UI" panose="020B0502040204020203" pitchFamily="34" charset="0"/>
                  </a:rPr>
                  <a:t>Futek Sensor outputs Load Force</a:t>
                </a:r>
              </a:p>
            </p:txBody>
          </p:sp>
          <p:sp>
            <p:nvSpPr>
              <p:cNvPr id="169" name="TextBox 168">
                <a:extLst>
                  <a:ext uri="{FF2B5EF4-FFF2-40B4-BE49-F238E27FC236}">
                    <a16:creationId xmlns:a16="http://schemas.microsoft.com/office/drawing/2014/main" id="{152A792C-ACEF-4E69-9542-EEA9006E7643}"/>
                  </a:ext>
                </a:extLst>
              </p:cNvPr>
              <p:cNvSpPr txBox="1"/>
              <p:nvPr/>
            </p:nvSpPr>
            <p:spPr>
              <a:xfrm>
                <a:off x="26118443" y="25275560"/>
                <a:ext cx="5562193" cy="2246769"/>
              </a:xfrm>
              <a:prstGeom prst="rect">
                <a:avLst/>
              </a:prstGeom>
              <a:noFill/>
            </p:spPr>
            <p:txBody>
              <a:bodyPr wrap="square" rtlCol="0">
                <a:spAutoFit/>
              </a:bodyPr>
              <a:lstStyle/>
              <a:p>
                <a:r>
                  <a:rPr lang="en-US" sz="2800" b="1" dirty="0">
                    <a:latin typeface="Segoe UI" panose="020B0502040204020203" pitchFamily="34" charset="0"/>
                    <a:cs typeface="Segoe UI" panose="020B0502040204020203" pitchFamily="34" charset="0"/>
                  </a:rPr>
                  <a:t>Dynamic (Device in Motion)</a:t>
                </a:r>
              </a:p>
              <a:p>
                <a:endParaRPr lang="en-US" sz="2800" b="1" dirty="0">
                  <a:latin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en-US" sz="2800" dirty="0">
                    <a:latin typeface="Segoe UI" panose="020B0502040204020203" pitchFamily="34" charset="0"/>
                    <a:cs typeface="Segoe UI" panose="020B0502040204020203" pitchFamily="34" charset="0"/>
                  </a:rPr>
                  <a:t>Accelerometer is used to get Load Force due to gravitational changes</a:t>
                </a:r>
              </a:p>
            </p:txBody>
          </p:sp>
        </p:grpSp>
        <p:grpSp>
          <p:nvGrpSpPr>
            <p:cNvPr id="185" name="Group 184">
              <a:extLst>
                <a:ext uri="{FF2B5EF4-FFF2-40B4-BE49-F238E27FC236}">
                  <a16:creationId xmlns:a16="http://schemas.microsoft.com/office/drawing/2014/main" id="{03C64240-DD6F-4740-8971-70070E4B858F}"/>
                </a:ext>
              </a:extLst>
            </p:cNvPr>
            <p:cNvGrpSpPr/>
            <p:nvPr/>
          </p:nvGrpSpPr>
          <p:grpSpPr>
            <a:xfrm>
              <a:off x="25240620" y="27569720"/>
              <a:ext cx="7240548" cy="4581579"/>
              <a:chOff x="25255720" y="27585469"/>
              <a:chExt cx="6886556" cy="4107508"/>
            </a:xfrm>
          </p:grpSpPr>
          <p:pic>
            <p:nvPicPr>
              <p:cNvPr id="139" name="Picture 138" descr="A picture containing indoor, dark&#10;&#10;Description automatically generated">
                <a:extLst>
                  <a:ext uri="{FF2B5EF4-FFF2-40B4-BE49-F238E27FC236}">
                    <a16:creationId xmlns:a16="http://schemas.microsoft.com/office/drawing/2014/main" id="{EC07E25A-609B-414E-BD6B-C57A427462F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5255720" y="27585469"/>
                <a:ext cx="5227252" cy="3922704"/>
              </a:xfrm>
              <a:prstGeom prst="rect">
                <a:avLst/>
              </a:prstGeom>
            </p:spPr>
          </p:pic>
          <p:sp>
            <p:nvSpPr>
              <p:cNvPr id="148" name="Rectangle: Rounded Corners 147">
                <a:extLst>
                  <a:ext uri="{FF2B5EF4-FFF2-40B4-BE49-F238E27FC236}">
                    <a16:creationId xmlns:a16="http://schemas.microsoft.com/office/drawing/2014/main" id="{E42076FE-3C60-496C-AE20-E3BF807F2280}"/>
                  </a:ext>
                </a:extLst>
              </p:cNvPr>
              <p:cNvSpPr/>
              <p:nvPr/>
            </p:nvSpPr>
            <p:spPr>
              <a:xfrm>
                <a:off x="27275398" y="28169741"/>
                <a:ext cx="417444" cy="437237"/>
              </a:xfrm>
              <a:prstGeom prst="roundRect">
                <a:avLst/>
              </a:prstGeom>
              <a:noFill/>
              <a:ln w="19050">
                <a:solidFill>
                  <a:srgbClr val="07B38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Rounded Corners 148">
                <a:extLst>
                  <a:ext uri="{FF2B5EF4-FFF2-40B4-BE49-F238E27FC236}">
                    <a16:creationId xmlns:a16="http://schemas.microsoft.com/office/drawing/2014/main" id="{B1F9463D-1BF3-4002-887A-F831FEF3D099}"/>
                  </a:ext>
                </a:extLst>
              </p:cNvPr>
              <p:cNvSpPr/>
              <p:nvPr/>
            </p:nvSpPr>
            <p:spPr>
              <a:xfrm>
                <a:off x="27003519" y="29546821"/>
                <a:ext cx="1378646" cy="979943"/>
              </a:xfrm>
              <a:prstGeom prst="roundRect">
                <a:avLst/>
              </a:prstGeom>
              <a:noFill/>
              <a:ln w="28575">
                <a:solidFill>
                  <a:srgbClr val="41B8F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Arrow Connector 163">
                <a:extLst>
                  <a:ext uri="{FF2B5EF4-FFF2-40B4-BE49-F238E27FC236}">
                    <a16:creationId xmlns:a16="http://schemas.microsoft.com/office/drawing/2014/main" id="{31B04D4C-623E-433C-8B7E-7A750B2354ED}"/>
                  </a:ext>
                </a:extLst>
              </p:cNvPr>
              <p:cNvCxnSpPr>
                <a:cxnSpLocks/>
              </p:cNvCxnSpPr>
              <p:nvPr/>
            </p:nvCxnSpPr>
            <p:spPr>
              <a:xfrm flipH="1">
                <a:off x="27973585" y="28091008"/>
                <a:ext cx="987295" cy="193342"/>
              </a:xfrm>
              <a:prstGeom prst="straightConnector1">
                <a:avLst/>
              </a:prstGeom>
              <a:ln w="19050">
                <a:solidFill>
                  <a:srgbClr val="07B385"/>
                </a:solidFill>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B4D89306-4F9C-4F05-B472-6A8BCF0A7577}"/>
                  </a:ext>
                </a:extLst>
              </p:cNvPr>
              <p:cNvSpPr txBox="1"/>
              <p:nvPr/>
            </p:nvSpPr>
            <p:spPr>
              <a:xfrm>
                <a:off x="29121506" y="29047476"/>
                <a:ext cx="3020770" cy="707886"/>
              </a:xfrm>
              <a:prstGeom prst="rect">
                <a:avLst/>
              </a:prstGeom>
              <a:noFill/>
            </p:spPr>
            <p:txBody>
              <a:bodyPr wrap="square" rtlCol="0">
                <a:spAutoFit/>
              </a:bodyPr>
              <a:lstStyle/>
              <a:p>
                <a:r>
                  <a:rPr lang="en-US" sz="2000" dirty="0">
                    <a:solidFill>
                      <a:srgbClr val="41B8FD"/>
                    </a:solidFill>
                    <a:latin typeface="Segoe UI" panose="020B0502040204020203" pitchFamily="34" charset="0"/>
                    <a:cs typeface="Segoe UI" panose="020B0502040204020203" pitchFamily="34" charset="0"/>
                  </a:rPr>
                  <a:t>Electronics Compartment +  Accelerometer</a:t>
                </a:r>
              </a:p>
            </p:txBody>
          </p:sp>
          <p:cxnSp>
            <p:nvCxnSpPr>
              <p:cNvPr id="171" name="Straight Arrow Connector 170">
                <a:extLst>
                  <a:ext uri="{FF2B5EF4-FFF2-40B4-BE49-F238E27FC236}">
                    <a16:creationId xmlns:a16="http://schemas.microsoft.com/office/drawing/2014/main" id="{BB394161-E584-4CDC-ACD7-D5A5800AA811}"/>
                  </a:ext>
                </a:extLst>
              </p:cNvPr>
              <p:cNvCxnSpPr>
                <a:cxnSpLocks/>
              </p:cNvCxnSpPr>
              <p:nvPr/>
            </p:nvCxnSpPr>
            <p:spPr>
              <a:xfrm flipH="1">
                <a:off x="28453112" y="29826650"/>
                <a:ext cx="880468" cy="225710"/>
              </a:xfrm>
              <a:prstGeom prst="straightConnector1">
                <a:avLst/>
              </a:prstGeom>
              <a:ln w="19050">
                <a:solidFill>
                  <a:srgbClr val="41B8FD"/>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825CC5CC-2383-41DE-A1AE-05F55AAEACE3}"/>
                  </a:ext>
                </a:extLst>
              </p:cNvPr>
              <p:cNvCxnSpPr>
                <a:cxnSpLocks/>
              </p:cNvCxnSpPr>
              <p:nvPr/>
            </p:nvCxnSpPr>
            <p:spPr>
              <a:xfrm flipH="1" flipV="1">
                <a:off x="28510631" y="31200714"/>
                <a:ext cx="450249" cy="957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BDA0B512-8B6A-4886-BB45-12CBCA0FBB4C}"/>
                  </a:ext>
                </a:extLst>
              </p:cNvPr>
              <p:cNvSpPr txBox="1"/>
              <p:nvPr/>
            </p:nvSpPr>
            <p:spPr>
              <a:xfrm>
                <a:off x="29194160" y="30985091"/>
                <a:ext cx="2574046" cy="707886"/>
              </a:xfrm>
              <a:prstGeom prst="rect">
                <a:avLst/>
              </a:prstGeom>
              <a:noFill/>
            </p:spPr>
            <p:txBody>
              <a:bodyPr wrap="square" rtlCol="0">
                <a:spAutoFit/>
              </a:bodyPr>
              <a:lstStyle/>
              <a:p>
                <a:r>
                  <a:rPr lang="en-US" sz="2000" dirty="0">
                    <a:solidFill>
                      <a:srgbClr val="0D0D0D"/>
                    </a:solidFill>
                    <a:latin typeface="Segoe UI" panose="020B0502040204020203" pitchFamily="34" charset="0"/>
                    <a:cs typeface="Segoe UI" panose="020B0502040204020203" pitchFamily="34" charset="0"/>
                  </a:rPr>
                  <a:t>Weight Compartment</a:t>
                </a:r>
              </a:p>
            </p:txBody>
          </p:sp>
          <p:sp>
            <p:nvSpPr>
              <p:cNvPr id="180" name="TextBox 179">
                <a:extLst>
                  <a:ext uri="{FF2B5EF4-FFF2-40B4-BE49-F238E27FC236}">
                    <a16:creationId xmlns:a16="http://schemas.microsoft.com/office/drawing/2014/main" id="{A25B5F3E-555E-40CF-9953-7F748FD02F8F}"/>
                  </a:ext>
                </a:extLst>
              </p:cNvPr>
              <p:cNvSpPr txBox="1"/>
              <p:nvPr/>
            </p:nvSpPr>
            <p:spPr>
              <a:xfrm>
                <a:off x="29125381" y="27791781"/>
                <a:ext cx="2616595" cy="400110"/>
              </a:xfrm>
              <a:prstGeom prst="rect">
                <a:avLst/>
              </a:prstGeom>
              <a:noFill/>
            </p:spPr>
            <p:txBody>
              <a:bodyPr wrap="square" rtlCol="0">
                <a:spAutoFit/>
              </a:bodyPr>
              <a:lstStyle/>
              <a:p>
                <a:r>
                  <a:rPr lang="en-US" sz="2000" dirty="0">
                    <a:solidFill>
                      <a:srgbClr val="07B385"/>
                    </a:solidFill>
                    <a:latin typeface="Segoe UI" panose="020B0502040204020203" pitchFamily="34" charset="0"/>
                    <a:cs typeface="Segoe UI" panose="020B0502040204020203" pitchFamily="34" charset="0"/>
                  </a:rPr>
                  <a:t>Grip Force Sensor</a:t>
                </a:r>
              </a:p>
            </p:txBody>
          </p:sp>
        </p:grpSp>
        <p:grpSp>
          <p:nvGrpSpPr>
            <p:cNvPr id="186" name="Group 185">
              <a:extLst>
                <a:ext uri="{FF2B5EF4-FFF2-40B4-BE49-F238E27FC236}">
                  <a16:creationId xmlns:a16="http://schemas.microsoft.com/office/drawing/2014/main" id="{B46A5831-7463-4D2A-B94F-24E7A92D7907}"/>
                </a:ext>
              </a:extLst>
            </p:cNvPr>
            <p:cNvGrpSpPr/>
            <p:nvPr/>
          </p:nvGrpSpPr>
          <p:grpSpPr>
            <a:xfrm>
              <a:off x="31133647" y="27619204"/>
              <a:ext cx="6139358" cy="4550524"/>
              <a:chOff x="31547006" y="27385414"/>
              <a:chExt cx="5787690" cy="4231556"/>
            </a:xfrm>
          </p:grpSpPr>
          <p:pic>
            <p:nvPicPr>
              <p:cNvPr id="140" name="Picture 139" descr="A picture containing light, projector&#10;&#10;Description automatically generated">
                <a:extLst>
                  <a:ext uri="{FF2B5EF4-FFF2-40B4-BE49-F238E27FC236}">
                    <a16:creationId xmlns:a16="http://schemas.microsoft.com/office/drawing/2014/main" id="{FB331EED-6F37-4FCD-BBEB-C5863DB65FB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1547006" y="27675673"/>
                <a:ext cx="5252026" cy="3941297"/>
              </a:xfrm>
              <a:prstGeom prst="rect">
                <a:avLst/>
              </a:prstGeom>
            </p:spPr>
          </p:pic>
          <p:sp>
            <p:nvSpPr>
              <p:cNvPr id="162" name="Rectangle: Rounded Corners 161">
                <a:extLst>
                  <a:ext uri="{FF2B5EF4-FFF2-40B4-BE49-F238E27FC236}">
                    <a16:creationId xmlns:a16="http://schemas.microsoft.com/office/drawing/2014/main" id="{84A4F0EA-2D36-48FE-A1B8-5A832329F991}"/>
                  </a:ext>
                </a:extLst>
              </p:cNvPr>
              <p:cNvSpPr/>
              <p:nvPr/>
            </p:nvSpPr>
            <p:spPr>
              <a:xfrm>
                <a:off x="33627028" y="30362916"/>
                <a:ext cx="928109" cy="765980"/>
              </a:xfrm>
              <a:prstGeom prst="roundRect">
                <a:avLst/>
              </a:prstGeom>
              <a:noFill/>
              <a:ln w="28575">
                <a:solidFill>
                  <a:srgbClr val="41B8F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extBox 165">
                <a:extLst>
                  <a:ext uri="{FF2B5EF4-FFF2-40B4-BE49-F238E27FC236}">
                    <a16:creationId xmlns:a16="http://schemas.microsoft.com/office/drawing/2014/main" id="{929B15C0-590B-48BE-9BB1-DF2805994818}"/>
                  </a:ext>
                </a:extLst>
              </p:cNvPr>
              <p:cNvSpPr txBox="1"/>
              <p:nvPr/>
            </p:nvSpPr>
            <p:spPr>
              <a:xfrm>
                <a:off x="35477346" y="30052360"/>
                <a:ext cx="1748166" cy="400110"/>
              </a:xfrm>
              <a:prstGeom prst="rect">
                <a:avLst/>
              </a:prstGeom>
              <a:noFill/>
            </p:spPr>
            <p:txBody>
              <a:bodyPr wrap="square" rtlCol="0">
                <a:spAutoFit/>
              </a:bodyPr>
              <a:lstStyle/>
              <a:p>
                <a:r>
                  <a:rPr lang="en-US" sz="2000" dirty="0">
                    <a:solidFill>
                      <a:srgbClr val="41B8FD"/>
                    </a:solidFill>
                    <a:latin typeface="Segoe UI" panose="020B0502040204020203" pitchFamily="34" charset="0"/>
                    <a:cs typeface="Segoe UI" panose="020B0502040204020203" pitchFamily="34" charset="0"/>
                  </a:rPr>
                  <a:t>Futek Sensor</a:t>
                </a:r>
              </a:p>
            </p:txBody>
          </p:sp>
          <p:sp>
            <p:nvSpPr>
              <p:cNvPr id="167" name="Rectangle: Rounded Corners 166">
                <a:extLst>
                  <a:ext uri="{FF2B5EF4-FFF2-40B4-BE49-F238E27FC236}">
                    <a16:creationId xmlns:a16="http://schemas.microsoft.com/office/drawing/2014/main" id="{0C59D063-B831-464A-B76E-1983216A3277}"/>
                  </a:ext>
                </a:extLst>
              </p:cNvPr>
              <p:cNvSpPr/>
              <p:nvPr/>
            </p:nvSpPr>
            <p:spPr>
              <a:xfrm>
                <a:off x="33856332" y="28113297"/>
                <a:ext cx="382776" cy="437237"/>
              </a:xfrm>
              <a:prstGeom prst="roundRect">
                <a:avLst/>
              </a:prstGeom>
              <a:noFill/>
              <a:ln w="19050">
                <a:solidFill>
                  <a:srgbClr val="07B38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Arrow Connector 178">
                <a:extLst>
                  <a:ext uri="{FF2B5EF4-FFF2-40B4-BE49-F238E27FC236}">
                    <a16:creationId xmlns:a16="http://schemas.microsoft.com/office/drawing/2014/main" id="{184699FB-0A8D-46D2-AE55-65EC78F805A2}"/>
                  </a:ext>
                </a:extLst>
              </p:cNvPr>
              <p:cNvCxnSpPr>
                <a:cxnSpLocks/>
              </p:cNvCxnSpPr>
              <p:nvPr/>
            </p:nvCxnSpPr>
            <p:spPr>
              <a:xfrm flipH="1">
                <a:off x="34890465" y="30550679"/>
                <a:ext cx="987295" cy="193342"/>
              </a:xfrm>
              <a:prstGeom prst="straightConnector1">
                <a:avLst/>
              </a:prstGeom>
              <a:ln w="19050">
                <a:solidFill>
                  <a:srgbClr val="41B8FD"/>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E6FB844F-74E8-461D-A746-8314F9BA7A5A}"/>
                  </a:ext>
                </a:extLst>
              </p:cNvPr>
              <p:cNvSpPr txBox="1"/>
              <p:nvPr/>
            </p:nvSpPr>
            <p:spPr>
              <a:xfrm>
                <a:off x="34781035" y="27385414"/>
                <a:ext cx="2553661" cy="400110"/>
              </a:xfrm>
              <a:prstGeom prst="rect">
                <a:avLst/>
              </a:prstGeom>
              <a:noFill/>
            </p:spPr>
            <p:txBody>
              <a:bodyPr wrap="square" rtlCol="0">
                <a:spAutoFit/>
              </a:bodyPr>
              <a:lstStyle/>
              <a:p>
                <a:r>
                  <a:rPr lang="en-US" sz="2000" dirty="0">
                    <a:solidFill>
                      <a:srgbClr val="07B385"/>
                    </a:solidFill>
                    <a:latin typeface="Segoe UI" panose="020B0502040204020203" pitchFamily="34" charset="0"/>
                    <a:cs typeface="Segoe UI" panose="020B0502040204020203" pitchFamily="34" charset="0"/>
                  </a:rPr>
                  <a:t>Grip Force Sensor</a:t>
                </a:r>
              </a:p>
            </p:txBody>
          </p:sp>
          <p:cxnSp>
            <p:nvCxnSpPr>
              <p:cNvPr id="182" name="Straight Arrow Connector 181">
                <a:extLst>
                  <a:ext uri="{FF2B5EF4-FFF2-40B4-BE49-F238E27FC236}">
                    <a16:creationId xmlns:a16="http://schemas.microsoft.com/office/drawing/2014/main" id="{F82360EF-FA87-4D19-B90F-099B8C2ECA89}"/>
                  </a:ext>
                </a:extLst>
              </p:cNvPr>
              <p:cNvCxnSpPr>
                <a:cxnSpLocks/>
              </p:cNvCxnSpPr>
              <p:nvPr/>
            </p:nvCxnSpPr>
            <p:spPr>
              <a:xfrm flipH="1">
                <a:off x="34384171" y="27995984"/>
                <a:ext cx="987295" cy="193342"/>
              </a:xfrm>
              <a:prstGeom prst="straightConnector1">
                <a:avLst/>
              </a:prstGeom>
              <a:ln w="19050">
                <a:solidFill>
                  <a:srgbClr val="07B385"/>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183" name="Picture 182" descr="Graphical user interface&#10;&#10;Description automatically generated">
            <a:extLst>
              <a:ext uri="{FF2B5EF4-FFF2-40B4-BE49-F238E27FC236}">
                <a16:creationId xmlns:a16="http://schemas.microsoft.com/office/drawing/2014/main" id="{616C7528-9C25-4BD5-AF2B-4ABC9B037C80}"/>
              </a:ext>
            </a:extLst>
          </p:cNvPr>
          <p:cNvPicPr>
            <a:picLocks noChangeAspect="1"/>
          </p:cNvPicPr>
          <p:nvPr/>
        </p:nvPicPr>
        <p:blipFill rotWithShape="1">
          <a:blip r:embed="rId25">
            <a:extLst>
              <a:ext uri="{28A0092B-C50C-407E-A947-70E740481C1C}">
                <a14:useLocalDpi xmlns:a14="http://schemas.microsoft.com/office/drawing/2010/main" val="0"/>
              </a:ext>
            </a:extLst>
          </a:blip>
          <a:srcRect r="45458"/>
          <a:stretch/>
        </p:blipFill>
        <p:spPr>
          <a:xfrm>
            <a:off x="38356780" y="4227149"/>
            <a:ext cx="9790728" cy="4847676"/>
          </a:xfrm>
          <a:prstGeom prst="rect">
            <a:avLst/>
          </a:prstGeom>
        </p:spPr>
      </p:pic>
      <p:sp>
        <p:nvSpPr>
          <p:cNvPr id="184" name="TextBox 183">
            <a:extLst>
              <a:ext uri="{FF2B5EF4-FFF2-40B4-BE49-F238E27FC236}">
                <a16:creationId xmlns:a16="http://schemas.microsoft.com/office/drawing/2014/main" id="{7FC4B586-666E-455C-B17E-467B4512EF53}"/>
              </a:ext>
            </a:extLst>
          </p:cNvPr>
          <p:cNvSpPr txBox="1"/>
          <p:nvPr/>
        </p:nvSpPr>
        <p:spPr>
          <a:xfrm>
            <a:off x="38356780" y="9135909"/>
            <a:ext cx="409558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Segoe UI" panose="020B0502040204020203" pitchFamily="34" charset="0"/>
                <a:cs typeface="Segoe UI" panose="020B0502040204020203" pitchFamily="34" charset="0"/>
              </a:rPr>
              <a:t>Operator view of the GUI</a:t>
            </a:r>
          </a:p>
        </p:txBody>
      </p:sp>
      <p:pic>
        <p:nvPicPr>
          <p:cNvPr id="189" name="Picture 188" descr="A picture containing chart&#10;&#10;Description automatically generated">
            <a:extLst>
              <a:ext uri="{FF2B5EF4-FFF2-40B4-BE49-F238E27FC236}">
                <a16:creationId xmlns:a16="http://schemas.microsoft.com/office/drawing/2014/main" id="{A3FB7C2A-A613-4854-81F8-8B73B9003F9C}"/>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3550523" y="20330608"/>
            <a:ext cx="4744798" cy="2824360"/>
          </a:xfrm>
          <a:prstGeom prst="rect">
            <a:avLst/>
          </a:prstGeom>
        </p:spPr>
      </p:pic>
      <p:pic>
        <p:nvPicPr>
          <p:cNvPr id="10" name="Picture 9" descr="Shape, arrow&#10;&#10;Description automatically generated">
            <a:extLst>
              <a:ext uri="{FF2B5EF4-FFF2-40B4-BE49-F238E27FC236}">
                <a16:creationId xmlns:a16="http://schemas.microsoft.com/office/drawing/2014/main" id="{C56E494E-1BE9-466E-A278-FDF5D2C70C5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103970" y="7451583"/>
            <a:ext cx="2021943" cy="2021943"/>
          </a:xfrm>
          <a:prstGeom prst="rect">
            <a:avLst/>
          </a:prstGeom>
        </p:spPr>
      </p:pic>
      <p:pic>
        <p:nvPicPr>
          <p:cNvPr id="12" name="Picture 11" descr="A picture containing chart&#10;&#10;Description automatically generated">
            <a:extLst>
              <a:ext uri="{FF2B5EF4-FFF2-40B4-BE49-F238E27FC236}">
                <a16:creationId xmlns:a16="http://schemas.microsoft.com/office/drawing/2014/main" id="{8EF57985-B6A3-40E6-9AD4-F475C96681B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3550523" y="20334664"/>
            <a:ext cx="4744897" cy="2819060"/>
          </a:xfrm>
          <a:prstGeom prst="rect">
            <a:avLst/>
          </a:prstGeom>
        </p:spPr>
      </p:pic>
      <p:sp>
        <p:nvSpPr>
          <p:cNvPr id="88" name="Cross 87">
            <a:extLst>
              <a:ext uri="{FF2B5EF4-FFF2-40B4-BE49-F238E27FC236}">
                <a16:creationId xmlns:a16="http://schemas.microsoft.com/office/drawing/2014/main" id="{FE55DCCE-453D-4493-A91E-BEA3C79043F2}"/>
              </a:ext>
            </a:extLst>
          </p:cNvPr>
          <p:cNvSpPr/>
          <p:nvPr/>
        </p:nvSpPr>
        <p:spPr>
          <a:xfrm>
            <a:off x="16256003" y="21239471"/>
            <a:ext cx="285402" cy="294443"/>
          </a:xfrm>
          <a:prstGeom prst="plus">
            <a:avLst>
              <a:gd name="adj" fmla="val 4243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5084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alpha val="56000"/>
          </a:schemeClr>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0AC536E0-2B23-4A29-ADFA-D4147F98B74A}"/>
              </a:ext>
            </a:extLst>
          </p:cNvPr>
          <p:cNvSpPr/>
          <p:nvPr/>
        </p:nvSpPr>
        <p:spPr>
          <a:xfrm>
            <a:off x="37849438" y="10583467"/>
            <a:ext cx="10874503" cy="16678700"/>
          </a:xfrm>
          <a:prstGeom prst="rect">
            <a:avLst/>
          </a:prstGeom>
          <a:solidFill>
            <a:srgbClr val="C1BDB4"/>
          </a:solid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 descr="https://freight.cargo.site/t/original/i/d996134ff538d25f8b65e092c10e6aa302bda3bb31c6278adda7c85d53f69a88/butterposter.004.jpeg">
            <a:extLst>
              <a:ext uri="{FF2B5EF4-FFF2-40B4-BE49-F238E27FC236}">
                <a16:creationId xmlns:a16="http://schemas.microsoft.com/office/drawing/2014/main" id="{BFB0D9BC-0E46-4839-911C-FEF91A445F7F}"/>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51271297" y="-147964"/>
            <a:ext cx="49417711" cy="32936310"/>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a:extLst>
              <a:ext uri="{FF2B5EF4-FFF2-40B4-BE49-F238E27FC236}">
                <a16:creationId xmlns:a16="http://schemas.microsoft.com/office/drawing/2014/main" id="{42FBEF49-1690-499B-B97D-9169655169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67814" y="29620861"/>
            <a:ext cx="529537" cy="529537"/>
          </a:xfrm>
          <a:prstGeom prst="rect">
            <a:avLst/>
          </a:prstGeom>
        </p:spPr>
      </p:pic>
      <p:sp>
        <p:nvSpPr>
          <p:cNvPr id="4" name="Rectangle 3">
            <a:extLst>
              <a:ext uri="{FF2B5EF4-FFF2-40B4-BE49-F238E27FC236}">
                <a16:creationId xmlns:a16="http://schemas.microsoft.com/office/drawing/2014/main" id="{ACE03C34-F3CB-4D7E-BED6-4912BED00063}"/>
              </a:ext>
            </a:extLst>
          </p:cNvPr>
          <p:cNvSpPr/>
          <p:nvPr/>
        </p:nvSpPr>
        <p:spPr>
          <a:xfrm>
            <a:off x="698087" y="602870"/>
            <a:ext cx="24614168" cy="9366668"/>
          </a:xfrm>
          <a:prstGeom prst="rect">
            <a:avLst/>
          </a:prstGeom>
          <a:solidFill>
            <a:srgbClr val="C1BDB4"/>
          </a:solid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331600C-5D44-4BE7-8500-7C17A936BFE4}"/>
              </a:ext>
            </a:extLst>
          </p:cNvPr>
          <p:cNvSpPr txBox="1"/>
          <p:nvPr/>
        </p:nvSpPr>
        <p:spPr>
          <a:xfrm>
            <a:off x="1484934" y="1041703"/>
            <a:ext cx="25280123" cy="9366667"/>
          </a:xfrm>
          <a:prstGeom prst="rect">
            <a:avLst/>
          </a:prstGeom>
          <a:noFill/>
        </p:spPr>
        <p:txBody>
          <a:bodyPr wrap="square" rtlCol="0">
            <a:spAutoFit/>
          </a:bodyPr>
          <a:lstStyle/>
          <a:p>
            <a:r>
              <a:rPr lang="en-US" sz="8800" dirty="0">
                <a:latin typeface="Segoe UI Black" panose="020B0A02040204020203" pitchFamily="34" charset="0"/>
                <a:ea typeface="Segoe UI Black" panose="020B0A02040204020203" pitchFamily="34" charset="0"/>
                <a:cs typeface="Lato" panose="020F0502020204030203" pitchFamily="34" charset="0"/>
              </a:rPr>
              <a:t>A user interface for evaluating hand force coordination in static and dynamic manipulation tasks</a:t>
            </a:r>
          </a:p>
          <a:p>
            <a:endParaRPr lang="en-US" sz="8800"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sz="4000" b="1" dirty="0">
                <a:solidFill>
                  <a:srgbClr val="000000"/>
                </a:solidFill>
                <a:latin typeface="Segoe UI" panose="020B0502040204020203" pitchFamily="34" charset="0"/>
                <a:ea typeface="Lato" panose="020F0502020204030203" pitchFamily="34" charset="0"/>
                <a:cs typeface="Segoe UI" panose="020B0502040204020203" pitchFamily="34" charset="0"/>
              </a:rPr>
              <a:t>Samid</a:t>
            </a:r>
            <a:r>
              <a:rPr lang="en-US" sz="4000" b="1" dirty="0">
                <a:latin typeface="Segoe UI" panose="020B0502040204020203" pitchFamily="34" charset="0"/>
                <a:ea typeface="Lato" panose="020F0502020204030203" pitchFamily="34" charset="0"/>
                <a:cs typeface="Segoe UI" panose="020B0502040204020203" pitchFamily="34" charset="0"/>
              </a:rPr>
              <a:t> Ceballos</a:t>
            </a:r>
            <a:r>
              <a:rPr lang="en-US" sz="4000" b="1" baseline="30000" dirty="0">
                <a:latin typeface="Segoe UI" panose="020B0502040204020203" pitchFamily="34" charset="0"/>
                <a:ea typeface="Lato" panose="020F0502020204030203" pitchFamily="34" charset="0"/>
                <a:cs typeface="Segoe UI" panose="020B0502040204020203" pitchFamily="34" charset="0"/>
              </a:rPr>
              <a:t>1</a:t>
            </a:r>
            <a:r>
              <a:rPr lang="en-US" sz="4000" dirty="0">
                <a:latin typeface="Segoe UI" panose="020B0502040204020203" pitchFamily="34" charset="0"/>
                <a:ea typeface="Lato" panose="020F0502020204030203" pitchFamily="34" charset="0"/>
                <a:cs typeface="Segoe UI" panose="020B0502040204020203" pitchFamily="34" charset="0"/>
              </a:rPr>
              <a:t>, Panadda Marayong, Ph.D.</a:t>
            </a:r>
            <a:r>
              <a:rPr lang="en-US" sz="4000" baseline="30000" dirty="0">
                <a:latin typeface="Segoe UI" panose="020B0502040204020203" pitchFamily="34" charset="0"/>
                <a:ea typeface="Lato" panose="020F0502020204030203" pitchFamily="34" charset="0"/>
                <a:cs typeface="Segoe UI" panose="020B0502040204020203" pitchFamily="34" charset="0"/>
              </a:rPr>
              <a:t>1</a:t>
            </a:r>
            <a:r>
              <a:rPr lang="en-US" sz="4000" dirty="0">
                <a:latin typeface="Segoe UI" panose="020B0502040204020203" pitchFamily="34" charset="0"/>
                <a:ea typeface="Lato" panose="020F0502020204030203" pitchFamily="34" charset="0"/>
                <a:cs typeface="Segoe UI" panose="020B0502040204020203" pitchFamily="34" charset="0"/>
              </a:rPr>
              <a:t>, and</a:t>
            </a:r>
            <a:r>
              <a:rPr lang="en-US" sz="4000" baseline="30000" dirty="0">
                <a:latin typeface="Segoe UI" panose="020B0502040204020203" pitchFamily="34" charset="0"/>
                <a:ea typeface="Lato" panose="020F0502020204030203" pitchFamily="34" charset="0"/>
                <a:cs typeface="Segoe UI" panose="020B0502040204020203" pitchFamily="34" charset="0"/>
              </a:rPr>
              <a:t> </a:t>
            </a:r>
            <a:r>
              <a:rPr lang="en-US" sz="4000" dirty="0">
                <a:latin typeface="Segoe UI" panose="020B0502040204020203" pitchFamily="34" charset="0"/>
                <a:ea typeface="Lato" panose="020F0502020204030203" pitchFamily="34" charset="0"/>
                <a:cs typeface="Segoe UI" panose="020B0502040204020203" pitchFamily="34" charset="0"/>
              </a:rPr>
              <a:t>I-Hung Khoo, Ph.D.</a:t>
            </a:r>
            <a:r>
              <a:rPr lang="en-US" sz="4000" baseline="30000" dirty="0">
                <a:latin typeface="Segoe UI" panose="020B0502040204020203" pitchFamily="34" charset="0"/>
                <a:ea typeface="Lato" panose="020F0502020204030203" pitchFamily="34" charset="0"/>
                <a:cs typeface="Segoe UI" panose="020B0502040204020203" pitchFamily="34" charset="0"/>
              </a:rPr>
              <a:t>2, </a:t>
            </a:r>
            <a:r>
              <a:rPr lang="en-US" sz="4000" dirty="0">
                <a:latin typeface="Segoe UI" panose="020B0502040204020203" pitchFamily="34" charset="0"/>
                <a:ea typeface="Lato" panose="020F0502020204030203" pitchFamily="34" charset="0"/>
                <a:cs typeface="Segoe UI" panose="020B0502040204020203" pitchFamily="34" charset="0"/>
              </a:rPr>
              <a:t>and Vennila Krishnan, Ph.D., PT </a:t>
            </a:r>
            <a:r>
              <a:rPr lang="en-US" sz="4000" baseline="30000" dirty="0">
                <a:latin typeface="Segoe UI" panose="020B0502040204020203" pitchFamily="34" charset="0"/>
                <a:ea typeface="Lato" panose="020F0502020204030203" pitchFamily="34" charset="0"/>
                <a:cs typeface="Segoe UI" panose="020B0502040204020203" pitchFamily="34" charset="0"/>
              </a:rPr>
              <a:t>3</a:t>
            </a:r>
          </a:p>
          <a:p>
            <a:endParaRPr lang="en-US" sz="4000" baseline="30000" dirty="0">
              <a:latin typeface="Segoe UI" panose="020B0502040204020203" pitchFamily="34" charset="0"/>
              <a:ea typeface="Lato" panose="020F0502020204030203" pitchFamily="34" charset="0"/>
              <a:cs typeface="Segoe UI" panose="020B0502040204020203" pitchFamily="34" charset="0"/>
            </a:endParaRPr>
          </a:p>
          <a:p>
            <a:r>
              <a:rPr lang="en-US" sz="3600" baseline="30000" dirty="0">
                <a:latin typeface="Segoe UI" panose="020B0502040204020203" pitchFamily="34" charset="0"/>
                <a:cs typeface="Segoe UI" panose="020B0502040204020203" pitchFamily="34" charset="0"/>
              </a:rPr>
              <a:t>1</a:t>
            </a:r>
            <a:r>
              <a:rPr lang="en-US" sz="3600" dirty="0">
                <a:latin typeface="Segoe UI" panose="020B0502040204020203" pitchFamily="34" charset="0"/>
                <a:cs typeface="Segoe UI" panose="020B0502040204020203" pitchFamily="34" charset="0"/>
              </a:rPr>
              <a:t>Department of Mechanical and Aerospace Engineering</a:t>
            </a:r>
          </a:p>
          <a:p>
            <a:r>
              <a:rPr lang="en-US" sz="3600" baseline="30000" dirty="0">
                <a:latin typeface="Segoe UI" panose="020B0502040204020203" pitchFamily="34" charset="0"/>
                <a:cs typeface="Segoe UI" panose="020B0502040204020203" pitchFamily="34" charset="0"/>
              </a:rPr>
              <a:t>2 </a:t>
            </a:r>
            <a:r>
              <a:rPr lang="en-US" sz="3600" dirty="0">
                <a:latin typeface="Segoe UI" panose="020B0502040204020203" pitchFamily="34" charset="0"/>
                <a:cs typeface="Segoe UI" panose="020B0502040204020203" pitchFamily="34" charset="0"/>
              </a:rPr>
              <a:t>Department of Electrical Engineering</a:t>
            </a:r>
          </a:p>
          <a:p>
            <a:r>
              <a:rPr lang="en-US" sz="3600" baseline="30000" dirty="0">
                <a:latin typeface="Segoe UI" panose="020B0502040204020203" pitchFamily="34" charset="0"/>
                <a:cs typeface="Segoe UI" panose="020B0502040204020203" pitchFamily="34" charset="0"/>
              </a:rPr>
              <a:t>3</a:t>
            </a:r>
            <a:r>
              <a:rPr lang="en-US" sz="3600" dirty="0">
                <a:latin typeface="Segoe UI" panose="020B0502040204020203" pitchFamily="34" charset="0"/>
                <a:cs typeface="Segoe UI" panose="020B0502040204020203" pitchFamily="34" charset="0"/>
              </a:rPr>
              <a:t>Department of Physical Therapy</a:t>
            </a:r>
          </a:p>
          <a:p>
            <a:endParaRPr lang="en-US" sz="4000" dirty="0">
              <a:latin typeface="Segoe UI" panose="020B0502040204020203" pitchFamily="34" charset="0"/>
              <a:ea typeface="Lato" panose="020F0502020204030203" pitchFamily="34" charset="0"/>
              <a:cs typeface="Segoe UI" panose="020B0502040204020203" pitchFamily="34" charset="0"/>
            </a:endParaRPr>
          </a:p>
          <a:p>
            <a:endParaRPr lang="en-US" sz="3600" dirty="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pic>
        <p:nvPicPr>
          <p:cNvPr id="48" name="Picture 47" descr="A hand holding a white ball&#10;&#10;Description automatically generated with low confidence">
            <a:extLst>
              <a:ext uri="{FF2B5EF4-FFF2-40B4-BE49-F238E27FC236}">
                <a16:creationId xmlns:a16="http://schemas.microsoft.com/office/drawing/2014/main" id="{D186FB23-40D4-4038-AD73-B99E1B6D73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6650" y="25841"/>
            <a:ext cx="4230303" cy="3174560"/>
          </a:xfrm>
          <a:prstGeom prst="rect">
            <a:avLst/>
          </a:prstGeom>
        </p:spPr>
      </p:pic>
      <p:pic>
        <p:nvPicPr>
          <p:cNvPr id="52" name="Picture 51" descr="Shape&#10;&#10;Description automatically generated with low confidence">
            <a:extLst>
              <a:ext uri="{FF2B5EF4-FFF2-40B4-BE49-F238E27FC236}">
                <a16:creationId xmlns:a16="http://schemas.microsoft.com/office/drawing/2014/main" id="{C31972E4-7982-4767-ABE1-B0E332B5BB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9632" y="4143925"/>
            <a:ext cx="2539682" cy="2539682"/>
          </a:xfrm>
          <a:prstGeom prst="rect">
            <a:avLst/>
          </a:prstGeom>
        </p:spPr>
      </p:pic>
      <p:cxnSp>
        <p:nvCxnSpPr>
          <p:cNvPr id="54" name="Straight Connector 53">
            <a:extLst>
              <a:ext uri="{FF2B5EF4-FFF2-40B4-BE49-F238E27FC236}">
                <a16:creationId xmlns:a16="http://schemas.microsoft.com/office/drawing/2014/main" id="{97E996D4-9A5B-4973-82E1-3CF1269E375E}"/>
              </a:ext>
            </a:extLst>
          </p:cNvPr>
          <p:cNvCxnSpPr>
            <a:cxnSpLocks/>
          </p:cNvCxnSpPr>
          <p:nvPr/>
        </p:nvCxnSpPr>
        <p:spPr>
          <a:xfrm flipV="1">
            <a:off x="1605677" y="5656233"/>
            <a:ext cx="23124690" cy="6880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62" name="Picture 61" descr="A picture containing text, vector graphics&#10;&#10;Description automatically generated">
            <a:extLst>
              <a:ext uri="{FF2B5EF4-FFF2-40B4-BE49-F238E27FC236}">
                <a16:creationId xmlns:a16="http://schemas.microsoft.com/office/drawing/2014/main" id="{FFB1955B-3E72-4649-B401-2CD284A81E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9574" y="3598938"/>
            <a:ext cx="3523515" cy="3460596"/>
          </a:xfrm>
          <a:prstGeom prst="rect">
            <a:avLst/>
          </a:prstGeom>
        </p:spPr>
      </p:pic>
      <p:pic>
        <p:nvPicPr>
          <p:cNvPr id="78" name="Picture 77" descr="A picture containing linedrawing&#10;&#10;Description automatically generated">
            <a:extLst>
              <a:ext uri="{FF2B5EF4-FFF2-40B4-BE49-F238E27FC236}">
                <a16:creationId xmlns:a16="http://schemas.microsoft.com/office/drawing/2014/main" id="{A72F408B-EDBD-4B07-90DF-E0B9276BD3D3}"/>
              </a:ext>
            </a:extLst>
          </p:cNvPr>
          <p:cNvPicPr>
            <a:picLocks noChangeAspect="1"/>
          </p:cNvPicPr>
          <p:nvPr/>
        </p:nvPicPr>
        <p:blipFill rotWithShape="1">
          <a:blip r:embed="rId8">
            <a:extLst>
              <a:ext uri="{28A0092B-C50C-407E-A947-70E740481C1C}">
                <a14:useLocalDpi xmlns:a14="http://schemas.microsoft.com/office/drawing/2010/main" val="0"/>
              </a:ext>
            </a:extLst>
          </a:blip>
          <a:srcRect l="1629" t="6536" r="5544" b="9539"/>
          <a:stretch/>
        </p:blipFill>
        <p:spPr>
          <a:xfrm>
            <a:off x="-5179950" y="11535851"/>
            <a:ext cx="3464772" cy="2501015"/>
          </a:xfrm>
          <a:prstGeom prst="rect">
            <a:avLst/>
          </a:prstGeom>
        </p:spPr>
      </p:pic>
      <p:sp>
        <p:nvSpPr>
          <p:cNvPr id="83" name="Rectangle 82">
            <a:extLst>
              <a:ext uri="{FF2B5EF4-FFF2-40B4-BE49-F238E27FC236}">
                <a16:creationId xmlns:a16="http://schemas.microsoft.com/office/drawing/2014/main" id="{83A09CD5-C42E-4C78-A2CB-480F3B3ABC68}"/>
              </a:ext>
            </a:extLst>
          </p:cNvPr>
          <p:cNvSpPr/>
          <p:nvPr/>
        </p:nvSpPr>
        <p:spPr>
          <a:xfrm>
            <a:off x="25988831" y="6393546"/>
            <a:ext cx="11127496" cy="25925599"/>
          </a:xfrm>
          <a:prstGeom prst="rect">
            <a:avLst/>
          </a:prstGeom>
          <a:solidFill>
            <a:srgbClr val="C1BDB4"/>
          </a:solid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99534ECC-A73A-44A1-9D36-64E77513E660}"/>
              </a:ext>
            </a:extLst>
          </p:cNvPr>
          <p:cNvSpPr/>
          <p:nvPr/>
        </p:nvSpPr>
        <p:spPr>
          <a:xfrm>
            <a:off x="25988831" y="599255"/>
            <a:ext cx="11127496" cy="4904156"/>
          </a:xfrm>
          <a:prstGeom prst="rect">
            <a:avLst/>
          </a:prstGeom>
          <a:solidFill>
            <a:srgbClr val="C1BDB4"/>
          </a:solid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5FEA8B5-4F89-44F3-A34C-F45190A7EF56}"/>
              </a:ext>
            </a:extLst>
          </p:cNvPr>
          <p:cNvSpPr/>
          <p:nvPr/>
        </p:nvSpPr>
        <p:spPr>
          <a:xfrm>
            <a:off x="37805010" y="599254"/>
            <a:ext cx="10874503" cy="9366669"/>
          </a:xfrm>
          <a:prstGeom prst="rect">
            <a:avLst/>
          </a:prstGeom>
          <a:solidFill>
            <a:srgbClr val="C1BDB4"/>
          </a:solid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1C92B61A-D071-41FE-96AD-4234767F639B}"/>
              </a:ext>
            </a:extLst>
          </p:cNvPr>
          <p:cNvSpPr/>
          <p:nvPr/>
        </p:nvSpPr>
        <p:spPr>
          <a:xfrm>
            <a:off x="37849438" y="27879711"/>
            <a:ext cx="10874503" cy="4370461"/>
          </a:xfrm>
          <a:prstGeom prst="rect">
            <a:avLst/>
          </a:prstGeom>
          <a:solidFill>
            <a:srgbClr val="C1BDB4"/>
          </a:solid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7" name="Picture 86" descr="Logo-csulb.png">
            <a:extLst>
              <a:ext uri="{FF2B5EF4-FFF2-40B4-BE49-F238E27FC236}">
                <a16:creationId xmlns:a16="http://schemas.microsoft.com/office/drawing/2014/main" id="{90A341D3-0A52-409B-A847-F94DE5BF6D2C}"/>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21925945" y="2965985"/>
            <a:ext cx="2377994" cy="2537425"/>
          </a:xfrm>
          <a:prstGeom prst="rect">
            <a:avLst/>
          </a:prstGeom>
        </p:spPr>
      </p:pic>
      <p:grpSp>
        <p:nvGrpSpPr>
          <p:cNvPr id="110" name="Group 109">
            <a:extLst>
              <a:ext uri="{FF2B5EF4-FFF2-40B4-BE49-F238E27FC236}">
                <a16:creationId xmlns:a16="http://schemas.microsoft.com/office/drawing/2014/main" id="{35EA77E0-7CCB-425B-905C-CCE1C3940D55}"/>
              </a:ext>
            </a:extLst>
          </p:cNvPr>
          <p:cNvGrpSpPr/>
          <p:nvPr/>
        </p:nvGrpSpPr>
        <p:grpSpPr>
          <a:xfrm>
            <a:off x="653659" y="10583467"/>
            <a:ext cx="24765135" cy="15757059"/>
            <a:chOff x="625997" y="11096996"/>
            <a:chExt cx="24765135" cy="15757059"/>
          </a:xfrm>
        </p:grpSpPr>
        <p:pic>
          <p:nvPicPr>
            <p:cNvPr id="34" name="Picture 33" descr="A picture containing text&#10;&#10;Description automatically generated">
              <a:extLst>
                <a:ext uri="{FF2B5EF4-FFF2-40B4-BE49-F238E27FC236}">
                  <a16:creationId xmlns:a16="http://schemas.microsoft.com/office/drawing/2014/main" id="{1724849E-7DA1-4091-B13E-5808F63927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061665" y="16066015"/>
              <a:ext cx="2205520" cy="2379761"/>
            </a:xfrm>
            <a:prstGeom prst="rect">
              <a:avLst/>
            </a:prstGeom>
          </p:spPr>
        </p:pic>
        <p:pic>
          <p:nvPicPr>
            <p:cNvPr id="37" name="Picture 36" descr="A picture containing text, clothing&#10;&#10;Description automatically generated">
              <a:extLst>
                <a:ext uri="{FF2B5EF4-FFF2-40B4-BE49-F238E27FC236}">
                  <a16:creationId xmlns:a16="http://schemas.microsoft.com/office/drawing/2014/main" id="{513EA8B2-4713-4D95-87EF-CD79F46CDA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618806" y="13283031"/>
              <a:ext cx="3111192" cy="3530431"/>
            </a:xfrm>
            <a:prstGeom prst="rect">
              <a:avLst/>
            </a:prstGeom>
          </p:spPr>
        </p:pic>
        <p:pic>
          <p:nvPicPr>
            <p:cNvPr id="50" name="Picture 49" descr="Logo, icon&#10;&#10;Description automatically generated">
              <a:extLst>
                <a:ext uri="{FF2B5EF4-FFF2-40B4-BE49-F238E27FC236}">
                  <a16:creationId xmlns:a16="http://schemas.microsoft.com/office/drawing/2014/main" id="{E80FDFA8-B353-4FA7-B5DA-41C4ABD7E3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547210" y="12136783"/>
              <a:ext cx="1310598" cy="1310598"/>
            </a:xfrm>
            <a:prstGeom prst="rect">
              <a:avLst/>
            </a:prstGeom>
          </p:spPr>
        </p:pic>
        <p:sp>
          <p:nvSpPr>
            <p:cNvPr id="63" name="TextBox 62">
              <a:extLst>
                <a:ext uri="{FF2B5EF4-FFF2-40B4-BE49-F238E27FC236}">
                  <a16:creationId xmlns:a16="http://schemas.microsoft.com/office/drawing/2014/main" id="{B532EF60-0658-4DC7-B420-A095D9EE3E4E}"/>
                </a:ext>
              </a:extLst>
            </p:cNvPr>
            <p:cNvSpPr txBox="1"/>
            <p:nvPr/>
          </p:nvSpPr>
          <p:spPr>
            <a:xfrm>
              <a:off x="975405" y="11252088"/>
              <a:ext cx="5073541" cy="646331"/>
            </a:xfrm>
            <a:prstGeom prst="rect">
              <a:avLst/>
            </a:prstGeom>
            <a:noFill/>
          </p:spPr>
          <p:txBody>
            <a:bodyPr wrap="square" rtlCol="0">
              <a:spAutoFit/>
            </a:bodyPr>
            <a:lstStyle/>
            <a:p>
              <a:r>
                <a:rPr lang="en-US" sz="3600" b="1" dirty="0">
                  <a:latin typeface="Segoe UI" panose="020B0502040204020203" pitchFamily="34" charset="0"/>
                  <a:cs typeface="Segoe UI" panose="020B0502040204020203" pitchFamily="34" charset="0"/>
                </a:rPr>
                <a:t>A</a:t>
              </a:r>
            </a:p>
          </p:txBody>
        </p:sp>
        <p:sp>
          <p:nvSpPr>
            <p:cNvPr id="69" name="TextBox 68">
              <a:extLst>
                <a:ext uri="{FF2B5EF4-FFF2-40B4-BE49-F238E27FC236}">
                  <a16:creationId xmlns:a16="http://schemas.microsoft.com/office/drawing/2014/main" id="{57DFB47A-07B4-4CA7-8D05-6249F02DBFB4}"/>
                </a:ext>
              </a:extLst>
            </p:cNvPr>
            <p:cNvSpPr txBox="1"/>
            <p:nvPr/>
          </p:nvSpPr>
          <p:spPr>
            <a:xfrm>
              <a:off x="13435519" y="11231608"/>
              <a:ext cx="5073541" cy="646331"/>
            </a:xfrm>
            <a:prstGeom prst="rect">
              <a:avLst/>
            </a:prstGeom>
            <a:noFill/>
          </p:spPr>
          <p:txBody>
            <a:bodyPr wrap="square" rtlCol="0">
              <a:spAutoFit/>
            </a:bodyPr>
            <a:lstStyle/>
            <a:p>
              <a:r>
                <a:rPr lang="en-US" sz="3600" b="1" dirty="0">
                  <a:latin typeface="Segoe UI" panose="020B0502040204020203" pitchFamily="34" charset="0"/>
                  <a:cs typeface="Segoe UI" panose="020B0502040204020203" pitchFamily="34" charset="0"/>
                </a:rPr>
                <a:t>B</a:t>
              </a:r>
            </a:p>
          </p:txBody>
        </p:sp>
        <p:grpSp>
          <p:nvGrpSpPr>
            <p:cNvPr id="90" name="Group 89">
              <a:extLst>
                <a:ext uri="{FF2B5EF4-FFF2-40B4-BE49-F238E27FC236}">
                  <a16:creationId xmlns:a16="http://schemas.microsoft.com/office/drawing/2014/main" id="{38C65A58-57E4-4E18-BE4D-A4D8E153C624}"/>
                </a:ext>
              </a:extLst>
            </p:cNvPr>
            <p:cNvGrpSpPr/>
            <p:nvPr/>
          </p:nvGrpSpPr>
          <p:grpSpPr>
            <a:xfrm>
              <a:off x="3752545" y="11339278"/>
              <a:ext cx="6711581" cy="8370296"/>
              <a:chOff x="1846024" y="11098417"/>
              <a:chExt cx="7188377" cy="8665852"/>
            </a:xfrm>
          </p:grpSpPr>
          <p:pic>
            <p:nvPicPr>
              <p:cNvPr id="6" name="Picture 5" descr="A picture containing person, hand, dark&#10;&#10;Description automatically generated">
                <a:extLst>
                  <a:ext uri="{FF2B5EF4-FFF2-40B4-BE49-F238E27FC236}">
                    <a16:creationId xmlns:a16="http://schemas.microsoft.com/office/drawing/2014/main" id="{4C551AA1-880B-4C17-A0BC-683F1CA7DD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48351" y="16131568"/>
                <a:ext cx="2686050" cy="2686050"/>
              </a:xfrm>
              <a:prstGeom prst="rect">
                <a:avLst/>
              </a:prstGeom>
            </p:spPr>
          </p:pic>
          <p:pic>
            <p:nvPicPr>
              <p:cNvPr id="39" name="Picture 38" descr="A picture containing person&#10;&#10;Description automatically generated">
                <a:extLst>
                  <a:ext uri="{FF2B5EF4-FFF2-40B4-BE49-F238E27FC236}">
                    <a16:creationId xmlns:a16="http://schemas.microsoft.com/office/drawing/2014/main" id="{08CC9BB9-299D-456A-B975-C1F1DA62E1B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71247" y="16303673"/>
                <a:ext cx="2316147" cy="3460596"/>
              </a:xfrm>
              <a:prstGeom prst="rect">
                <a:avLst/>
              </a:prstGeom>
            </p:spPr>
          </p:pic>
          <p:pic>
            <p:nvPicPr>
              <p:cNvPr id="77" name="Picture 76" descr="A picture containing diagram&#10;&#10;Description automatically generated">
                <a:extLst>
                  <a:ext uri="{FF2B5EF4-FFF2-40B4-BE49-F238E27FC236}">
                    <a16:creationId xmlns:a16="http://schemas.microsoft.com/office/drawing/2014/main" id="{50F59950-ADC5-46B5-8196-2A1F150D51AA}"/>
                  </a:ext>
                </a:extLst>
              </p:cNvPr>
              <p:cNvPicPr>
                <a:picLocks noChangeAspect="1"/>
              </p:cNvPicPr>
              <p:nvPr/>
            </p:nvPicPr>
            <p:blipFill rotWithShape="1">
              <a:blip r:embed="rId15">
                <a:extLst>
                  <a:ext uri="{28A0092B-C50C-407E-A947-70E740481C1C}">
                    <a14:useLocalDpi xmlns:a14="http://schemas.microsoft.com/office/drawing/2010/main" val="0"/>
                  </a:ext>
                </a:extLst>
              </a:blip>
              <a:srcRect t="12059"/>
              <a:stretch/>
            </p:blipFill>
            <p:spPr>
              <a:xfrm>
                <a:off x="1846024" y="11098417"/>
                <a:ext cx="6793133" cy="5962045"/>
              </a:xfrm>
              <a:prstGeom prst="rect">
                <a:avLst/>
              </a:prstGeom>
            </p:spPr>
          </p:pic>
        </p:grpSp>
        <p:pic>
          <p:nvPicPr>
            <p:cNvPr id="79" name="Picture 14" descr="Diagram&#10;&#10;Description automatically generated">
              <a:extLst>
                <a:ext uri="{FF2B5EF4-FFF2-40B4-BE49-F238E27FC236}">
                  <a16:creationId xmlns:a16="http://schemas.microsoft.com/office/drawing/2014/main" id="{D836249F-C548-4659-AB4C-F52D483DBA0D}"/>
                </a:ext>
              </a:extLst>
            </p:cNvPr>
            <p:cNvPicPr>
              <a:picLocks noChangeAspect="1"/>
            </p:cNvPicPr>
            <p:nvPr/>
          </p:nvPicPr>
          <p:blipFill rotWithShape="1">
            <a:blip r:embed="rId16"/>
            <a:srcRect l="2766" t="9074" r="73433" b="64077"/>
            <a:stretch/>
          </p:blipFill>
          <p:spPr>
            <a:xfrm>
              <a:off x="11311820" y="19716057"/>
              <a:ext cx="3823094" cy="4242758"/>
            </a:xfrm>
            <a:prstGeom prst="rect">
              <a:avLst/>
            </a:prstGeom>
          </p:spPr>
        </p:pic>
        <p:sp>
          <p:nvSpPr>
            <p:cNvPr id="81" name="TextBox 80">
              <a:extLst>
                <a:ext uri="{FF2B5EF4-FFF2-40B4-BE49-F238E27FC236}">
                  <a16:creationId xmlns:a16="http://schemas.microsoft.com/office/drawing/2014/main" id="{CEB259A7-298C-4544-9DC9-8400533A0217}"/>
                </a:ext>
              </a:extLst>
            </p:cNvPr>
            <p:cNvSpPr txBox="1"/>
            <p:nvPr/>
          </p:nvSpPr>
          <p:spPr>
            <a:xfrm>
              <a:off x="975405" y="19386408"/>
              <a:ext cx="5073541" cy="646331"/>
            </a:xfrm>
            <a:prstGeom prst="rect">
              <a:avLst/>
            </a:prstGeom>
            <a:noFill/>
          </p:spPr>
          <p:txBody>
            <a:bodyPr wrap="square" rtlCol="0">
              <a:spAutoFit/>
            </a:bodyPr>
            <a:lstStyle/>
            <a:p>
              <a:r>
                <a:rPr lang="en-US" sz="3600" b="1" dirty="0">
                  <a:latin typeface="Segoe UI" panose="020B0502040204020203" pitchFamily="34" charset="0"/>
                  <a:cs typeface="Segoe UI" panose="020B0502040204020203" pitchFamily="34" charset="0"/>
                </a:rPr>
                <a:t>C</a:t>
              </a:r>
            </a:p>
          </p:txBody>
        </p:sp>
        <p:sp>
          <p:nvSpPr>
            <p:cNvPr id="82" name="Cross 81">
              <a:extLst>
                <a:ext uri="{FF2B5EF4-FFF2-40B4-BE49-F238E27FC236}">
                  <a16:creationId xmlns:a16="http://schemas.microsoft.com/office/drawing/2014/main" id="{0B95B37E-F2F8-424E-B5DC-05D06A809CBC}"/>
                </a:ext>
              </a:extLst>
            </p:cNvPr>
            <p:cNvSpPr/>
            <p:nvPr/>
          </p:nvSpPr>
          <p:spPr>
            <a:xfrm>
              <a:off x="9809696" y="21753062"/>
              <a:ext cx="285402" cy="294443"/>
            </a:xfrm>
            <a:prstGeom prst="plus">
              <a:avLst>
                <a:gd name="adj" fmla="val 4243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descr="Diagram&#10;&#10;Description automatically generated">
              <a:extLst>
                <a:ext uri="{FF2B5EF4-FFF2-40B4-BE49-F238E27FC236}">
                  <a16:creationId xmlns:a16="http://schemas.microsoft.com/office/drawing/2014/main" id="{2E61FA9D-76A3-4AA7-99E0-466DB767E68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65709" y="19037491"/>
              <a:ext cx="6021311" cy="5760948"/>
            </a:xfrm>
            <a:prstGeom prst="rect">
              <a:avLst/>
            </a:prstGeom>
          </p:spPr>
        </p:pic>
        <p:sp>
          <p:nvSpPr>
            <p:cNvPr id="92" name="Cross 91">
              <a:extLst>
                <a:ext uri="{FF2B5EF4-FFF2-40B4-BE49-F238E27FC236}">
                  <a16:creationId xmlns:a16="http://schemas.microsoft.com/office/drawing/2014/main" id="{4BDD7822-9E51-459E-A4E8-A7EA3840AA88}"/>
                </a:ext>
              </a:extLst>
            </p:cNvPr>
            <p:cNvSpPr/>
            <p:nvPr/>
          </p:nvSpPr>
          <p:spPr>
            <a:xfrm>
              <a:off x="16002292" y="21691536"/>
              <a:ext cx="285402" cy="294443"/>
            </a:xfrm>
            <a:prstGeom prst="plus">
              <a:avLst>
                <a:gd name="adj" fmla="val 4243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descr="Text, whiteboard&#10;&#10;Description automatically generated">
              <a:extLst>
                <a:ext uri="{FF2B5EF4-FFF2-40B4-BE49-F238E27FC236}">
                  <a16:creationId xmlns:a16="http://schemas.microsoft.com/office/drawing/2014/main" id="{5F9EF7E4-9E3D-4FCE-AE70-95218F15735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8495496" y="19628716"/>
              <a:ext cx="5483441" cy="4698649"/>
            </a:xfrm>
            <a:prstGeom prst="rect">
              <a:avLst/>
            </a:prstGeom>
          </p:spPr>
        </p:pic>
        <p:sp>
          <p:nvSpPr>
            <p:cNvPr id="95" name="TextBox 94">
              <a:extLst>
                <a:ext uri="{FF2B5EF4-FFF2-40B4-BE49-F238E27FC236}">
                  <a16:creationId xmlns:a16="http://schemas.microsoft.com/office/drawing/2014/main" id="{B7992FD0-FE3E-44E9-818F-411C80924CC1}"/>
                </a:ext>
              </a:extLst>
            </p:cNvPr>
            <p:cNvSpPr txBox="1"/>
            <p:nvPr/>
          </p:nvSpPr>
          <p:spPr>
            <a:xfrm>
              <a:off x="14728680" y="15281259"/>
              <a:ext cx="3655359" cy="523220"/>
            </a:xfrm>
            <a:prstGeom prst="rect">
              <a:avLst/>
            </a:prstGeom>
            <a:noFill/>
          </p:spPr>
          <p:txBody>
            <a:bodyPr wrap="square" rtlCol="0">
              <a:spAutoFit/>
            </a:bodyPr>
            <a:lstStyle/>
            <a:p>
              <a:r>
                <a:rPr lang="en-US" sz="2800" b="1" dirty="0">
                  <a:latin typeface="Segoe UI" panose="020B0502040204020203" pitchFamily="34" charset="0"/>
                  <a:cs typeface="Segoe UI" panose="020B0502040204020203" pitchFamily="34" charset="0"/>
                </a:rPr>
                <a:t>Haptic feedback </a:t>
              </a:r>
            </a:p>
          </p:txBody>
        </p:sp>
        <p:sp>
          <p:nvSpPr>
            <p:cNvPr id="96" name="TextBox 95">
              <a:extLst>
                <a:ext uri="{FF2B5EF4-FFF2-40B4-BE49-F238E27FC236}">
                  <a16:creationId xmlns:a16="http://schemas.microsoft.com/office/drawing/2014/main" id="{DDD9AE6B-7843-41A3-836A-6B6A795A5949}"/>
                </a:ext>
              </a:extLst>
            </p:cNvPr>
            <p:cNvSpPr txBox="1"/>
            <p:nvPr/>
          </p:nvSpPr>
          <p:spPr>
            <a:xfrm>
              <a:off x="14728680" y="11526160"/>
              <a:ext cx="3655359" cy="523220"/>
            </a:xfrm>
            <a:prstGeom prst="rect">
              <a:avLst/>
            </a:prstGeom>
            <a:noFill/>
          </p:spPr>
          <p:txBody>
            <a:bodyPr wrap="square" rtlCol="0">
              <a:spAutoFit/>
            </a:bodyPr>
            <a:lstStyle/>
            <a:p>
              <a:r>
                <a:rPr lang="en-US" sz="2800" b="1" dirty="0">
                  <a:latin typeface="Segoe UI" panose="020B0502040204020203" pitchFamily="34" charset="0"/>
                  <a:cs typeface="Segoe UI" panose="020B0502040204020203" pitchFamily="34" charset="0"/>
                </a:rPr>
                <a:t>Visual feedback</a:t>
              </a:r>
            </a:p>
          </p:txBody>
        </p:sp>
        <p:sp>
          <p:nvSpPr>
            <p:cNvPr id="97" name="Rectangle 96">
              <a:extLst>
                <a:ext uri="{FF2B5EF4-FFF2-40B4-BE49-F238E27FC236}">
                  <a16:creationId xmlns:a16="http://schemas.microsoft.com/office/drawing/2014/main" id="{F9852313-FEFF-4CD0-8F22-1CB49CBEF29B}"/>
                </a:ext>
              </a:extLst>
            </p:cNvPr>
            <p:cNvSpPr/>
            <p:nvPr/>
          </p:nvSpPr>
          <p:spPr>
            <a:xfrm>
              <a:off x="13184648" y="11096996"/>
              <a:ext cx="12115499" cy="7698213"/>
            </a:xfrm>
            <a:prstGeom prst="rect">
              <a:avLst/>
            </a:prstGeom>
            <a:no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892D1FA4-6078-4B18-82E8-4A50CE3EF3DB}"/>
                </a:ext>
              </a:extLst>
            </p:cNvPr>
            <p:cNvSpPr/>
            <p:nvPr/>
          </p:nvSpPr>
          <p:spPr>
            <a:xfrm>
              <a:off x="698088" y="11096996"/>
              <a:ext cx="11797878" cy="7698213"/>
            </a:xfrm>
            <a:prstGeom prst="rect">
              <a:avLst/>
            </a:prstGeom>
            <a:no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918DD386-7594-4ED3-9FFD-F923C88F0483}"/>
                </a:ext>
              </a:extLst>
            </p:cNvPr>
            <p:cNvSpPr/>
            <p:nvPr/>
          </p:nvSpPr>
          <p:spPr>
            <a:xfrm>
              <a:off x="698087" y="19277225"/>
              <a:ext cx="24614167" cy="5623685"/>
            </a:xfrm>
            <a:prstGeom prst="rect">
              <a:avLst/>
            </a:prstGeom>
            <a:no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Arrow: Right 103">
              <a:extLst>
                <a:ext uri="{FF2B5EF4-FFF2-40B4-BE49-F238E27FC236}">
                  <a16:creationId xmlns:a16="http://schemas.microsoft.com/office/drawing/2014/main" id="{6AD64E72-85EC-4501-B1EB-1D84EF5DE88F}"/>
                </a:ext>
              </a:extLst>
            </p:cNvPr>
            <p:cNvSpPr/>
            <p:nvPr/>
          </p:nvSpPr>
          <p:spPr>
            <a:xfrm rot="1855807">
              <a:off x="17720779" y="13369239"/>
              <a:ext cx="1695801" cy="139732"/>
            </a:xfrm>
            <a:prstGeom prst="rightArrow">
              <a:avLst>
                <a:gd name="adj1" fmla="val 4534"/>
                <a:gd name="adj2" fmla="val 11105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Arrow: Right 104">
              <a:extLst>
                <a:ext uri="{FF2B5EF4-FFF2-40B4-BE49-F238E27FC236}">
                  <a16:creationId xmlns:a16="http://schemas.microsoft.com/office/drawing/2014/main" id="{9C4D8630-52EC-41F0-B9E7-4D2A243D6645}"/>
                </a:ext>
              </a:extLst>
            </p:cNvPr>
            <p:cNvSpPr/>
            <p:nvPr/>
          </p:nvSpPr>
          <p:spPr>
            <a:xfrm rot="20053796">
              <a:off x="17747875" y="16571650"/>
              <a:ext cx="1695801" cy="139732"/>
            </a:xfrm>
            <a:prstGeom prst="rightArrow">
              <a:avLst>
                <a:gd name="adj1" fmla="val 4534"/>
                <a:gd name="adj2" fmla="val 11105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60BB6ACC-982C-49AB-B937-BE280676A954}"/>
                </a:ext>
              </a:extLst>
            </p:cNvPr>
            <p:cNvSpPr txBox="1"/>
            <p:nvPr/>
          </p:nvSpPr>
          <p:spPr>
            <a:xfrm>
              <a:off x="19994786" y="12594405"/>
              <a:ext cx="4992624" cy="523220"/>
            </a:xfrm>
            <a:prstGeom prst="rect">
              <a:avLst/>
            </a:prstGeom>
            <a:noFill/>
          </p:spPr>
          <p:txBody>
            <a:bodyPr wrap="square" rtlCol="0">
              <a:spAutoFit/>
            </a:bodyPr>
            <a:lstStyle/>
            <a:p>
              <a:r>
                <a:rPr lang="en-US" sz="2800" b="1" dirty="0">
                  <a:latin typeface="Segoe UI" panose="020B0502040204020203" pitchFamily="34" charset="0"/>
                  <a:cs typeface="Segoe UI" panose="020B0502040204020203" pitchFamily="34" charset="0"/>
                </a:rPr>
                <a:t>Central Nervous System</a:t>
              </a:r>
            </a:p>
          </p:txBody>
        </p:sp>
        <p:sp>
          <p:nvSpPr>
            <p:cNvPr id="107" name="TextBox 106">
              <a:extLst>
                <a:ext uri="{FF2B5EF4-FFF2-40B4-BE49-F238E27FC236}">
                  <a16:creationId xmlns:a16="http://schemas.microsoft.com/office/drawing/2014/main" id="{2A875FCC-CCF2-42E1-BAA4-CD3FF9EB30BE}"/>
                </a:ext>
              </a:extLst>
            </p:cNvPr>
            <p:cNvSpPr txBox="1"/>
            <p:nvPr/>
          </p:nvSpPr>
          <p:spPr>
            <a:xfrm>
              <a:off x="625997" y="25038173"/>
              <a:ext cx="24765135" cy="1815882"/>
            </a:xfrm>
            <a:prstGeom prst="rect">
              <a:avLst/>
            </a:prstGeom>
            <a:noFill/>
          </p:spPr>
          <p:txBody>
            <a:bodyPr wrap="square" rtlCol="0">
              <a:spAutoFit/>
            </a:bodyPr>
            <a:lstStyle/>
            <a:p>
              <a:r>
                <a:rPr lang="en-US" sz="2800" b="1" dirty="0">
                  <a:latin typeface="Segoe UI" panose="020B0502040204020203" pitchFamily="34" charset="0"/>
                  <a:cs typeface="Segoe UI" panose="020B0502040204020203" pitchFamily="34" charset="0"/>
                </a:rPr>
                <a:t>(A) </a:t>
              </a:r>
              <a:r>
                <a:rPr lang="en-US" sz="2800" dirty="0">
                  <a:latin typeface="Segoe UI" panose="020B0502040204020203" pitchFamily="34" charset="0"/>
                  <a:cs typeface="Segoe UI" panose="020B0502040204020203" pitchFamily="34" charset="0"/>
                </a:rPr>
                <a:t>A</a:t>
              </a:r>
              <a:r>
                <a:rPr lang="en-US" sz="2800" dirty="0">
                  <a:effectLst/>
                  <a:latin typeface="Segoe UI" panose="020B0502040204020203" pitchFamily="34" charset="0"/>
                  <a:ea typeface="Calibri" panose="020F0502020204030204" pitchFamily="34" charset="0"/>
                  <a:cs typeface="Segoe UI" panose="020B0502040204020203" pitchFamily="34" charset="0"/>
                </a:rPr>
                <a:t> synchronous coordination of grip force (G; normal to the object contact area) and load force (L; tangential component) is needed to prevent object slippage or breakage </a:t>
              </a:r>
              <a:r>
                <a:rPr lang="en-US" sz="2800" b="1" dirty="0">
                  <a:effectLst/>
                  <a:latin typeface="Segoe UI" panose="020B0502040204020203" pitchFamily="34" charset="0"/>
                  <a:ea typeface="Calibri" panose="020F0502020204030204" pitchFamily="34" charset="0"/>
                  <a:cs typeface="Segoe UI" panose="020B0502040204020203" pitchFamily="34" charset="0"/>
                </a:rPr>
                <a:t>(B) </a:t>
              </a:r>
              <a:r>
                <a:rPr lang="en-US" sz="2800" dirty="0">
                  <a:effectLst/>
                  <a:latin typeface="Segoe UI" panose="020B0502040204020203" pitchFamily="34" charset="0"/>
                  <a:ea typeface="Calibri" panose="020F0502020204030204" pitchFamily="34" charset="0"/>
                  <a:cs typeface="Segoe UI" panose="020B0502040204020203" pitchFamily="34" charset="0"/>
                </a:rPr>
                <a:t>Visual and haptic</a:t>
              </a:r>
              <a:r>
                <a:rPr lang="en-US" sz="2800" dirty="0">
                  <a:solidFill>
                    <a:srgbClr val="00B0F0"/>
                  </a:solidFill>
                  <a:effectLst/>
                  <a:latin typeface="Segoe UI" panose="020B0502040204020203" pitchFamily="34" charset="0"/>
                  <a:ea typeface="Calibri" panose="020F0502020204030204" pitchFamily="34" charset="0"/>
                  <a:cs typeface="Segoe UI" panose="020B0502040204020203" pitchFamily="34" charset="0"/>
                </a:rPr>
                <a:t> </a:t>
              </a:r>
              <a:r>
                <a:rPr lang="en-US" sz="2800" dirty="0">
                  <a:effectLst/>
                  <a:latin typeface="Segoe UI" panose="020B0502040204020203" pitchFamily="34" charset="0"/>
                  <a:ea typeface="Calibri" panose="020F0502020204030204" pitchFamily="34" charset="0"/>
                  <a:cs typeface="Segoe UI" panose="020B0502040204020203" pitchFamily="34" charset="0"/>
                </a:rPr>
                <a:t>feedback play a key role within the central nervous system to produce efficient manipulation </a:t>
              </a:r>
              <a:r>
                <a:rPr lang="en-US" sz="2800" b="1" dirty="0">
                  <a:effectLst/>
                  <a:latin typeface="Segoe UI" panose="020B0502040204020203" pitchFamily="34" charset="0"/>
                  <a:ea typeface="Calibri" panose="020F0502020204030204" pitchFamily="34" charset="0"/>
                  <a:cs typeface="Segoe UI" panose="020B0502040204020203" pitchFamily="34" charset="0"/>
                </a:rPr>
                <a:t>(C) </a:t>
              </a:r>
              <a:r>
                <a:rPr lang="en-US" sz="2800" dirty="0">
                  <a:effectLst/>
                  <a:latin typeface="Segoe UI" panose="020B0502040204020203" pitchFamily="34" charset="0"/>
                  <a:ea typeface="Calibri" panose="020F0502020204030204" pitchFamily="34" charset="0"/>
                  <a:cs typeface="Segoe UI" panose="020B0502040204020203" pitchFamily="34" charset="0"/>
                </a:rPr>
                <a:t>This work redesigns an interface which includes an adjustable brace to explore the effects of wrist position on grip-load coordination , a device to measure grip and load, and a GUI for visua</a:t>
              </a:r>
              <a:r>
                <a:rPr lang="en-US" sz="2800" dirty="0">
                  <a:latin typeface="Segoe UI" panose="020B0502040204020203" pitchFamily="34" charset="0"/>
                  <a:ea typeface="Calibri" panose="020F0502020204030204" pitchFamily="34" charset="0"/>
                  <a:cs typeface="Segoe UI" panose="020B0502040204020203" pitchFamily="34" charset="0"/>
                </a:rPr>
                <a:t>l feedback. </a:t>
              </a:r>
              <a:endParaRPr lang="en-US" sz="2800" dirty="0">
                <a:latin typeface="Segoe UI" panose="020B0502040204020203" pitchFamily="34" charset="0"/>
                <a:cs typeface="Segoe UI" panose="020B0502040204020203" pitchFamily="34" charset="0"/>
              </a:endParaRPr>
            </a:p>
          </p:txBody>
        </p:sp>
      </p:grpSp>
      <p:sp>
        <p:nvSpPr>
          <p:cNvPr id="111" name="Rectangle 110">
            <a:extLst>
              <a:ext uri="{FF2B5EF4-FFF2-40B4-BE49-F238E27FC236}">
                <a16:creationId xmlns:a16="http://schemas.microsoft.com/office/drawing/2014/main" id="{6833BC30-0FE1-4E9B-854A-D5ABBC8915BC}"/>
              </a:ext>
            </a:extLst>
          </p:cNvPr>
          <p:cNvSpPr/>
          <p:nvPr/>
        </p:nvSpPr>
        <p:spPr>
          <a:xfrm>
            <a:off x="698087" y="26637006"/>
            <a:ext cx="24614168" cy="5678524"/>
          </a:xfrm>
          <a:prstGeom prst="rect">
            <a:avLst/>
          </a:prstGeom>
          <a:no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C89607EC-6FBE-4C0E-BF5A-AA8018C45233}"/>
              </a:ext>
            </a:extLst>
          </p:cNvPr>
          <p:cNvSpPr txBox="1"/>
          <p:nvPr/>
        </p:nvSpPr>
        <p:spPr>
          <a:xfrm>
            <a:off x="885243" y="26800711"/>
            <a:ext cx="21040702" cy="7879080"/>
          </a:xfrm>
          <a:prstGeom prst="rect">
            <a:avLst/>
          </a:prstGeom>
          <a:noFill/>
        </p:spPr>
        <p:txBody>
          <a:bodyPr wrap="square" rtlCol="0">
            <a:spAutoFit/>
          </a:bodyPr>
          <a:lstStyle/>
          <a:p>
            <a:r>
              <a:rPr lang="en-US" sz="4000" b="1" dirty="0">
                <a:latin typeface="Segoe UI" panose="020B0502040204020203" pitchFamily="34" charset="0"/>
                <a:cs typeface="Segoe UI" panose="020B0502040204020203" pitchFamily="34" charset="0"/>
              </a:rPr>
              <a:t>Introduction</a:t>
            </a:r>
          </a:p>
          <a:p>
            <a:endParaRPr lang="en-US" sz="4000" b="1" dirty="0">
              <a:latin typeface="Segoe UI" panose="020B0502040204020203" pitchFamily="34" charset="0"/>
              <a:cs typeface="Segoe UI" panose="020B0502040204020203" pitchFamily="34" charset="0"/>
            </a:endParaRPr>
          </a:p>
          <a:p>
            <a:pPr marL="342900" indent="-342900">
              <a:lnSpc>
                <a:spcPct val="150000"/>
              </a:lnSpc>
              <a:buFont typeface="Arial" panose="020B0604020202020204" pitchFamily="34" charset="0"/>
              <a:buChar char="•"/>
            </a:pPr>
            <a:r>
              <a:rPr lang="en-US" sz="2800" dirty="0">
                <a:latin typeface="Segoe UI" panose="020B0502040204020203" pitchFamily="34" charset="0"/>
                <a:cs typeface="Segoe UI" panose="020B0502040204020203" pitchFamily="34" charset="0"/>
              </a:rPr>
              <a:t>Hand impairment is common in elderly over the age of 65 due to neuromuscular disorders and loss of skeletal muscle mass</a:t>
            </a:r>
            <a:r>
              <a:rPr lang="en-US" sz="2800" baseline="30000" dirty="0">
                <a:latin typeface="Segoe UI" panose="020B0502040204020203" pitchFamily="34" charset="0"/>
                <a:cs typeface="Segoe UI" panose="020B0502040204020203" pitchFamily="34" charset="0"/>
              </a:rPr>
              <a:t>[1]</a:t>
            </a:r>
          </a:p>
          <a:p>
            <a:pPr marL="342900" indent="-342900">
              <a:lnSpc>
                <a:spcPct val="150000"/>
              </a:lnSpc>
              <a:buFont typeface="Arial" panose="020B0604020202020204" pitchFamily="34" charset="0"/>
              <a:buChar char="•"/>
            </a:pPr>
            <a:r>
              <a:rPr lang="en-US" sz="2800" dirty="0">
                <a:latin typeface="Segoe UI" panose="020B0502040204020203" pitchFamily="34" charset="0"/>
                <a:ea typeface="+mn-lt"/>
                <a:cs typeface="Segoe UI" panose="020B0502040204020203" pitchFamily="34" charset="0"/>
              </a:rPr>
              <a:t>Previously, a low-cost device was developed to assess grip force vs load force</a:t>
            </a:r>
            <a:r>
              <a:rPr lang="en-US" sz="2800" baseline="30000" dirty="0">
                <a:latin typeface="Segoe UI" panose="020B0502040204020203" pitchFamily="34" charset="0"/>
                <a:ea typeface="+mn-lt"/>
                <a:cs typeface="Segoe UI" panose="020B0502040204020203" pitchFamily="34" charset="0"/>
              </a:rPr>
              <a:t>[2]</a:t>
            </a:r>
          </a:p>
          <a:p>
            <a:pPr marL="342900" indent="-342900">
              <a:lnSpc>
                <a:spcPct val="150000"/>
              </a:lnSpc>
              <a:buFont typeface="Arial" panose="020B0604020202020204" pitchFamily="34" charset="0"/>
              <a:buChar char="•"/>
            </a:pPr>
            <a:r>
              <a:rPr lang="en-US" sz="2800" dirty="0">
                <a:latin typeface="Segoe UI" panose="020B0502040204020203" pitchFamily="34" charset="0"/>
                <a:ea typeface="Lato"/>
                <a:cs typeface="Segoe UI" panose="020B0502040204020203" pitchFamily="34" charset="0"/>
              </a:rPr>
              <a:t>Post-stroke individuals suffer from hypertonicity</a:t>
            </a:r>
          </a:p>
          <a:p>
            <a:pPr marL="342900" indent="-342900">
              <a:lnSpc>
                <a:spcPct val="150000"/>
              </a:lnSpc>
              <a:buFont typeface="Arial" panose="020B0604020202020204" pitchFamily="34" charset="0"/>
              <a:buChar char="•"/>
            </a:pPr>
            <a:r>
              <a:rPr lang="en-US" sz="2800" dirty="0">
                <a:latin typeface="Segoe UI" panose="020B0502040204020203" pitchFamily="34" charset="0"/>
                <a:ea typeface="Lato"/>
                <a:cs typeface="Segoe UI" panose="020B0502040204020203" pitchFamily="34" charset="0"/>
              </a:rPr>
              <a:t>Previous literature has investigated grip-load coordination in static, dynamic, unidirectional, and bidirectional tasks, but there exists a lack of research investigating the effect of wrist position on grip-load coordination while a user receives visual feedback</a:t>
            </a:r>
            <a:r>
              <a:rPr lang="en-US" sz="2800" baseline="30000" dirty="0">
                <a:latin typeface="Segoe UI" panose="020B0502040204020203" pitchFamily="34" charset="0"/>
                <a:ea typeface="+mn-lt"/>
                <a:cs typeface="Segoe UI" panose="020B0502040204020203" pitchFamily="34" charset="0"/>
              </a:rPr>
              <a:t> [3,4,5]</a:t>
            </a:r>
          </a:p>
          <a:p>
            <a:endParaRPr lang="en-US" sz="2800" dirty="0">
              <a:latin typeface="Segoe UI" panose="020B0502040204020203" pitchFamily="34" charset="0"/>
              <a:ea typeface="Lato"/>
              <a:cs typeface="Segoe UI" panose="020B0502040204020203" pitchFamily="34" charset="0"/>
            </a:endParaRPr>
          </a:p>
          <a:p>
            <a:endParaRPr lang="en-US" sz="2400" dirty="0">
              <a:latin typeface="Segoe UI" panose="020B0502040204020203" pitchFamily="34" charset="0"/>
              <a:ea typeface="Calibri" panose="020F0502020204030204"/>
              <a:cs typeface="Segoe UI" panose="020B0502040204020203" pitchFamily="34" charset="0"/>
            </a:endParaRPr>
          </a:p>
          <a:p>
            <a:pPr marL="342900" indent="-342900">
              <a:buFont typeface="Arial" panose="020B0604020202020204" pitchFamily="34" charset="0"/>
              <a:buChar char="•"/>
            </a:pPr>
            <a:endParaRPr lang="en-US" sz="2400" dirty="0">
              <a:latin typeface="Segoe UI" panose="020B0502040204020203" pitchFamily="34" charset="0"/>
              <a:ea typeface="Lato"/>
              <a:cs typeface="Segoe UI" panose="020B0502040204020203" pitchFamily="34" charset="0"/>
            </a:endParaRPr>
          </a:p>
          <a:p>
            <a:pPr marL="342900" indent="-342900">
              <a:buFont typeface="Arial" panose="020B0604020202020204" pitchFamily="34" charset="0"/>
              <a:buChar char="•"/>
            </a:pPr>
            <a:endParaRPr lang="en-US" sz="2400" baseline="30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endParaRPr lang="en-US" sz="800" dirty="0">
              <a:latin typeface="Calibri"/>
              <a:ea typeface="Lato"/>
              <a:cs typeface="Calibri"/>
            </a:endParaRPr>
          </a:p>
          <a:p>
            <a:endParaRPr lang="en-US" sz="4000" b="1" dirty="0">
              <a:latin typeface="Segoe UI" panose="020B0502040204020203" pitchFamily="34" charset="0"/>
              <a:cs typeface="Segoe UI" panose="020B0502040204020203" pitchFamily="34" charset="0"/>
            </a:endParaRPr>
          </a:p>
          <a:p>
            <a:endParaRPr lang="en-US" sz="4000" dirty="0">
              <a:latin typeface="Segoe UI" panose="020B0502040204020203" pitchFamily="34" charset="0"/>
              <a:ea typeface="Lato" panose="020F0502020204030203" pitchFamily="34" charset="0"/>
              <a:cs typeface="Segoe UI" panose="020B0502040204020203" pitchFamily="34" charset="0"/>
            </a:endParaRPr>
          </a:p>
          <a:p>
            <a:endParaRPr lang="en-US" sz="3600" dirty="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sp>
        <p:nvSpPr>
          <p:cNvPr id="113" name="TextBox 112">
            <a:extLst>
              <a:ext uri="{FF2B5EF4-FFF2-40B4-BE49-F238E27FC236}">
                <a16:creationId xmlns:a16="http://schemas.microsoft.com/office/drawing/2014/main" id="{3A7428DE-7536-48A6-A166-2EEBEC752B46}"/>
              </a:ext>
            </a:extLst>
          </p:cNvPr>
          <p:cNvSpPr txBox="1"/>
          <p:nvPr/>
        </p:nvSpPr>
        <p:spPr>
          <a:xfrm>
            <a:off x="26226914" y="884346"/>
            <a:ext cx="10640184" cy="5509200"/>
          </a:xfrm>
          <a:prstGeom prst="rect">
            <a:avLst/>
          </a:prstGeom>
          <a:noFill/>
        </p:spPr>
        <p:txBody>
          <a:bodyPr wrap="square" rtlCol="0">
            <a:spAutoFit/>
          </a:bodyPr>
          <a:lstStyle/>
          <a:p>
            <a:r>
              <a:rPr lang="en-US" sz="4000" b="1" dirty="0">
                <a:latin typeface="Segoe UI" panose="020B0502040204020203" pitchFamily="34" charset="0"/>
                <a:ea typeface="Lato" panose="020F0502020204030203" pitchFamily="34" charset="0"/>
                <a:cs typeface="Segoe UI" panose="020B0502040204020203" pitchFamily="34" charset="0"/>
              </a:rPr>
              <a:t>Objective</a:t>
            </a:r>
          </a:p>
          <a:p>
            <a:endParaRPr lang="en-US" sz="2800" dirty="0">
              <a:latin typeface="Segoe UI" panose="020B0502040204020203" pitchFamily="34" charset="0"/>
              <a:ea typeface="Lato" panose="020F0502020204030203" pitchFamily="34" charset="0"/>
              <a:cs typeface="Segoe UI" panose="020B0502040204020203" pitchFamily="34" charset="0"/>
            </a:endParaRPr>
          </a:p>
          <a:p>
            <a:r>
              <a:rPr lang="en-US" sz="2800" dirty="0">
                <a:latin typeface="Segoe UI" panose="020B0502040204020203" pitchFamily="34" charset="0"/>
                <a:ea typeface="Lato"/>
                <a:cs typeface="Segoe UI" panose="020B0502040204020203" pitchFamily="34" charset="0"/>
              </a:rPr>
              <a:t>Redesign a hand assessment interface to:</a:t>
            </a:r>
          </a:p>
          <a:p>
            <a:pPr marL="171450" indent="-171450">
              <a:lnSpc>
                <a:spcPct val="150000"/>
              </a:lnSpc>
              <a:buFont typeface="Arial"/>
              <a:buChar char="•"/>
            </a:pPr>
            <a:r>
              <a:rPr lang="en-US" sz="2800" dirty="0">
                <a:latin typeface="Segoe UI" panose="020B0502040204020203" pitchFamily="34" charset="0"/>
                <a:ea typeface="Lato"/>
                <a:cs typeface="Segoe UI" panose="020B0502040204020203" pitchFamily="34" charset="0"/>
              </a:rPr>
              <a:t>improve sensor readings</a:t>
            </a:r>
            <a:endParaRPr lang="en-US" sz="2800" dirty="0">
              <a:latin typeface="Segoe UI" panose="020B0502040204020203" pitchFamily="34" charset="0"/>
              <a:ea typeface="Calibri" panose="020F0502020204030204"/>
              <a:cs typeface="Segoe UI" panose="020B0502040204020203" pitchFamily="34" charset="0"/>
            </a:endParaRPr>
          </a:p>
          <a:p>
            <a:pPr marL="171450" indent="-171450">
              <a:lnSpc>
                <a:spcPct val="150000"/>
              </a:lnSpc>
              <a:buFont typeface="Arial"/>
              <a:buChar char="•"/>
            </a:pPr>
            <a:r>
              <a:rPr lang="en-US" sz="2800" dirty="0">
                <a:latin typeface="Segoe UI" panose="020B0502040204020203" pitchFamily="34" charset="0"/>
                <a:ea typeface="Lato"/>
                <a:cs typeface="Segoe UI" panose="020B0502040204020203" pitchFamily="34" charset="0"/>
              </a:rPr>
              <a:t>provide visual feedback to the user</a:t>
            </a:r>
            <a:endParaRPr lang="en-US" sz="2800" dirty="0">
              <a:latin typeface="Segoe UI" panose="020B0502040204020203" pitchFamily="34" charset="0"/>
              <a:ea typeface="Calibri" panose="020F0502020204030204"/>
              <a:cs typeface="Segoe UI" panose="020B0502040204020203" pitchFamily="34" charset="0"/>
            </a:endParaRPr>
          </a:p>
          <a:p>
            <a:pPr marL="171450" indent="-171450">
              <a:lnSpc>
                <a:spcPct val="150000"/>
              </a:lnSpc>
              <a:buFont typeface="Arial"/>
              <a:buChar char="•"/>
            </a:pPr>
            <a:r>
              <a:rPr lang="en-US" sz="2800" dirty="0">
                <a:latin typeface="Segoe UI" panose="020B0502040204020203" pitchFamily="34" charset="0"/>
                <a:ea typeface="Lato"/>
                <a:cs typeface="Segoe UI" panose="020B0502040204020203" pitchFamily="34" charset="0"/>
              </a:rPr>
              <a:t>design an adjustable wrist brace to investigate the effect of wrist angle on Grip-Load coordinate</a:t>
            </a:r>
            <a:endParaRPr lang="en-US" sz="2800" dirty="0">
              <a:latin typeface="Segoe UI" panose="020B0502040204020203" pitchFamily="34" charset="0"/>
              <a:ea typeface="Calibri" panose="020F0502020204030204"/>
              <a:cs typeface="Segoe UI" panose="020B0502040204020203" pitchFamily="34" charset="0"/>
            </a:endParaRPr>
          </a:p>
          <a:p>
            <a:endParaRPr lang="en-US" sz="4000" b="1" dirty="0">
              <a:latin typeface="Segoe UI" panose="020B0502040204020203" pitchFamily="34" charset="0"/>
              <a:ea typeface="Lato" panose="020F0502020204030203" pitchFamily="34" charset="0"/>
              <a:cs typeface="Segoe UI" panose="020B0502040204020203" pitchFamily="34" charset="0"/>
            </a:endParaRPr>
          </a:p>
          <a:p>
            <a:endParaRPr lang="en-US" sz="3600" dirty="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sp>
        <p:nvSpPr>
          <p:cNvPr id="114" name="TextBox 113">
            <a:extLst>
              <a:ext uri="{FF2B5EF4-FFF2-40B4-BE49-F238E27FC236}">
                <a16:creationId xmlns:a16="http://schemas.microsoft.com/office/drawing/2014/main" id="{F3945D92-C784-4EA4-AE5D-CF9FD12E215A}"/>
              </a:ext>
            </a:extLst>
          </p:cNvPr>
          <p:cNvSpPr txBox="1"/>
          <p:nvPr/>
        </p:nvSpPr>
        <p:spPr>
          <a:xfrm>
            <a:off x="26226915" y="6697315"/>
            <a:ext cx="10918022" cy="23852684"/>
          </a:xfrm>
          <a:prstGeom prst="rect">
            <a:avLst/>
          </a:prstGeom>
          <a:noFill/>
        </p:spPr>
        <p:txBody>
          <a:bodyPr wrap="square" rtlCol="0">
            <a:spAutoFit/>
          </a:bodyPr>
          <a:lstStyle/>
          <a:p>
            <a:r>
              <a:rPr lang="en-US" sz="4000" b="1" dirty="0">
                <a:latin typeface="Segoe UI" panose="020B0502040204020203" pitchFamily="34" charset="0"/>
                <a:ea typeface="Lato" panose="020F0502020204030203" pitchFamily="34" charset="0"/>
                <a:cs typeface="Segoe UI" panose="020B0502040204020203" pitchFamily="34" charset="0"/>
              </a:rPr>
              <a:t>Hardware Redesign</a:t>
            </a:r>
          </a:p>
          <a:p>
            <a:endParaRPr lang="en-US" sz="2800" b="1" dirty="0">
              <a:latin typeface="Segoe UI" panose="020B0502040204020203" pitchFamily="34" charset="0"/>
              <a:ea typeface="Lato" panose="020F0502020204030203" pitchFamily="34" charset="0"/>
              <a:cs typeface="Segoe UI" panose="020B0502040204020203" pitchFamily="34" charset="0"/>
            </a:endParaRPr>
          </a:p>
          <a:p>
            <a:r>
              <a:rPr lang="en-US" sz="2800" b="1" i="1" dirty="0">
                <a:latin typeface="Segoe UI" panose="020B0502040204020203" pitchFamily="34" charset="0"/>
                <a:ea typeface="Lato"/>
                <a:cs typeface="Segoe UI" panose="020B0502040204020203" pitchFamily="34" charset="0"/>
              </a:rPr>
              <a:t>Grip Force Load Cell Attachment</a:t>
            </a:r>
          </a:p>
          <a:p>
            <a:pPr marL="171450" indent="-171450">
              <a:lnSpc>
                <a:spcPct val="150000"/>
              </a:lnSpc>
              <a:buFont typeface="Arial"/>
              <a:buChar char="•"/>
            </a:pPr>
            <a:r>
              <a:rPr lang="en-US" sz="2800" dirty="0">
                <a:latin typeface="Segoe UI" panose="020B0502040204020203" pitchFamily="34" charset="0"/>
                <a:ea typeface="Lato"/>
                <a:cs typeface="Segoe UI" panose="020B0502040204020203" pitchFamily="34" charset="0"/>
              </a:rPr>
              <a:t>Collar shaft clamp design</a:t>
            </a:r>
          </a:p>
          <a:p>
            <a:pPr marL="171450" indent="-171450">
              <a:lnSpc>
                <a:spcPct val="150000"/>
              </a:lnSpc>
              <a:buFont typeface="Arial"/>
              <a:buChar char="•"/>
            </a:pPr>
            <a:r>
              <a:rPr lang="en-US" sz="2800" dirty="0">
                <a:latin typeface="Segoe UI" panose="020B0502040204020203" pitchFamily="34" charset="0"/>
                <a:ea typeface="Lato"/>
                <a:cs typeface="Segoe UI" panose="020B0502040204020203" pitchFamily="34" charset="0"/>
              </a:rPr>
              <a:t>Interchangeable screw on plates to grip device</a:t>
            </a:r>
          </a:p>
          <a:p>
            <a:pPr marL="171450" indent="-171450">
              <a:lnSpc>
                <a:spcPct val="150000"/>
              </a:lnSpc>
              <a:buFont typeface="Arial"/>
              <a:buChar char="•"/>
            </a:pPr>
            <a:endParaRPr lang="en-US" sz="2800" dirty="0">
              <a:latin typeface="Segoe UI" panose="020B0502040204020203" pitchFamily="34" charset="0"/>
              <a:ea typeface="Lato"/>
              <a:cs typeface="Segoe UI" panose="020B0502040204020203" pitchFamily="34" charset="0"/>
            </a:endParaRPr>
          </a:p>
          <a:p>
            <a:pPr>
              <a:lnSpc>
                <a:spcPct val="150000"/>
              </a:lnSpc>
            </a:pPr>
            <a:r>
              <a:rPr lang="en-US" sz="2800" b="1" i="1" dirty="0">
                <a:latin typeface="Segoe UI" panose="020B0502040204020203" pitchFamily="34" charset="0"/>
                <a:ea typeface="Lato"/>
                <a:cs typeface="Segoe UI" panose="020B0502040204020203" pitchFamily="34" charset="0"/>
              </a:rPr>
              <a:t>Futek Sensor Calibration</a:t>
            </a: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a:cs typeface="Segoe UI" panose="020B0502040204020203" pitchFamily="34" charset="0"/>
              </a:rPr>
              <a:t>Calibrated to obtain pushing and pulling forces from voltage</a:t>
            </a: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a:cs typeface="Segoe UI" panose="020B0502040204020203" pitchFamily="34" charset="0"/>
              </a:rPr>
              <a:t>Shifter circuit is used to read voltage values within Arduino </a:t>
            </a:r>
          </a:p>
          <a:p>
            <a:pPr>
              <a:lnSpc>
                <a:spcPct val="150000"/>
              </a:lnSpc>
            </a:pPr>
            <a:endParaRPr lang="en-US" sz="2800" dirty="0">
              <a:latin typeface="Segoe UI" panose="020B0502040204020203" pitchFamily="34" charset="0"/>
              <a:ea typeface="Lato"/>
              <a:cs typeface="Segoe UI" panose="020B0502040204020203" pitchFamily="34" charset="0"/>
            </a:endParaRPr>
          </a:p>
          <a:p>
            <a:pPr>
              <a:lnSpc>
                <a:spcPct val="150000"/>
              </a:lnSpc>
            </a:pPr>
            <a:endParaRPr lang="en-US" sz="2800" dirty="0">
              <a:latin typeface="Segoe UI" panose="020B0502040204020203" pitchFamily="34" charset="0"/>
              <a:ea typeface="Lato"/>
              <a:cs typeface="Segoe UI" panose="020B0502040204020203" pitchFamily="34" charset="0"/>
            </a:endParaRPr>
          </a:p>
          <a:p>
            <a:pPr>
              <a:lnSpc>
                <a:spcPct val="150000"/>
              </a:lnSpc>
            </a:pPr>
            <a:endParaRPr lang="en-US" sz="2800" dirty="0">
              <a:latin typeface="Segoe UI" panose="020B0502040204020203" pitchFamily="34" charset="0"/>
              <a:ea typeface="Lato"/>
              <a:cs typeface="Segoe UI" panose="020B0502040204020203" pitchFamily="34" charset="0"/>
            </a:endParaRPr>
          </a:p>
          <a:p>
            <a:pPr>
              <a:lnSpc>
                <a:spcPct val="150000"/>
              </a:lnSpc>
            </a:pPr>
            <a:endParaRPr lang="en-US" sz="2800" dirty="0">
              <a:latin typeface="Segoe UI" panose="020B0502040204020203" pitchFamily="34" charset="0"/>
              <a:ea typeface="Lato"/>
              <a:cs typeface="Segoe UI" panose="020B0502040204020203" pitchFamily="34" charset="0"/>
            </a:endParaRPr>
          </a:p>
          <a:p>
            <a:pPr>
              <a:lnSpc>
                <a:spcPct val="150000"/>
              </a:lnSpc>
            </a:pPr>
            <a:endParaRPr lang="en-US" sz="2800" dirty="0">
              <a:latin typeface="Segoe UI" panose="020B0502040204020203" pitchFamily="34" charset="0"/>
              <a:ea typeface="Lato"/>
              <a:cs typeface="Segoe UI" panose="020B0502040204020203" pitchFamily="34" charset="0"/>
            </a:endParaRPr>
          </a:p>
          <a:p>
            <a:pPr>
              <a:lnSpc>
                <a:spcPct val="150000"/>
              </a:lnSpc>
            </a:pPr>
            <a:endParaRPr lang="en-US" sz="2800" dirty="0">
              <a:latin typeface="Segoe UI" panose="020B0502040204020203" pitchFamily="34" charset="0"/>
              <a:ea typeface="Lato"/>
              <a:cs typeface="Segoe UI" panose="020B0502040204020203" pitchFamily="34" charset="0"/>
            </a:endParaRPr>
          </a:p>
          <a:p>
            <a:r>
              <a:rPr lang="en-US" sz="2800" b="1" i="1" dirty="0">
                <a:latin typeface="Segoe UI" panose="020B0502040204020203" pitchFamily="34" charset="0"/>
                <a:ea typeface="Lato"/>
                <a:cs typeface="Segoe UI" panose="020B0502040204020203" pitchFamily="34" charset="0"/>
              </a:rPr>
              <a:t>Weight Compartment</a:t>
            </a:r>
          </a:p>
          <a:p>
            <a:endParaRPr lang="en-US" sz="2800" b="1" i="1" dirty="0">
              <a:latin typeface="Segoe UI" panose="020B0502040204020203" pitchFamily="34" charset="0"/>
              <a:ea typeface="Lato"/>
              <a:cs typeface="Segoe UI" panose="020B0502040204020203" pitchFamily="34" charset="0"/>
            </a:endParaRPr>
          </a:p>
          <a:p>
            <a:pPr marL="171450" indent="-171450">
              <a:buFont typeface="Arial"/>
              <a:buChar char="•"/>
            </a:pPr>
            <a:r>
              <a:rPr lang="en-US" sz="2800" dirty="0">
                <a:latin typeface="Segoe UI" panose="020B0502040204020203" pitchFamily="34" charset="0"/>
                <a:ea typeface="Lato"/>
                <a:cs typeface="Segoe UI" panose="020B0502040204020203" pitchFamily="34" charset="0"/>
              </a:rPr>
              <a:t>   Enables increasing the weight of</a:t>
            </a:r>
          </a:p>
          <a:p>
            <a:r>
              <a:rPr lang="en-US" sz="2800" dirty="0">
                <a:latin typeface="Segoe UI" panose="020B0502040204020203" pitchFamily="34" charset="0"/>
                <a:ea typeface="Lato"/>
                <a:cs typeface="Segoe UI" panose="020B0502040204020203" pitchFamily="34" charset="0"/>
              </a:rPr>
              <a:t>     the device by 50-gram increments </a:t>
            </a:r>
          </a:p>
          <a:p>
            <a:pPr marL="457200" indent="-457200">
              <a:buFont typeface="Arial" panose="020B0604020202020204" pitchFamily="34" charset="0"/>
              <a:buChar char="•"/>
            </a:pPr>
            <a:endParaRPr lang="en-US" sz="2800" dirty="0">
              <a:latin typeface="Segoe UI" panose="020B0502040204020203" pitchFamily="34" charset="0"/>
              <a:ea typeface="Lato"/>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r>
              <a:rPr lang="en-US" sz="2800" b="1" i="1" dirty="0">
                <a:latin typeface="Segoe UI" panose="020B0502040204020203" pitchFamily="34" charset="0"/>
                <a:ea typeface="Lato"/>
                <a:cs typeface="Segoe UI" panose="020B0502040204020203" pitchFamily="34" charset="0"/>
              </a:rPr>
              <a:t>Wrist Brace</a:t>
            </a:r>
          </a:p>
          <a:p>
            <a:endParaRPr lang="en-US" sz="2800" b="1" i="1" dirty="0">
              <a:latin typeface="Segoe UI" panose="020B0502040204020203" pitchFamily="34" charset="0"/>
              <a:ea typeface="Lato"/>
              <a:cs typeface="Segoe UI" panose="020B0502040204020203" pitchFamily="34" charset="0"/>
            </a:endParaRP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a:cs typeface="Segoe UI" panose="020B0502040204020203" pitchFamily="34" charset="0"/>
              </a:rPr>
              <a:t>Adjustable at 0, 30, and -30 degrees</a:t>
            </a: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a:cs typeface="Segoe UI" panose="020B0502040204020203" pitchFamily="34" charset="0"/>
              </a:rPr>
              <a:t>Enables exploring the effect of wrist </a:t>
            </a:r>
          </a:p>
          <a:p>
            <a:pPr>
              <a:lnSpc>
                <a:spcPct val="150000"/>
              </a:lnSpc>
            </a:pPr>
            <a:r>
              <a:rPr lang="en-US" sz="2800" dirty="0">
                <a:latin typeface="Segoe UI" panose="020B0502040204020203" pitchFamily="34" charset="0"/>
                <a:ea typeface="Lato"/>
                <a:cs typeface="Segoe UI" panose="020B0502040204020203" pitchFamily="34" charset="0"/>
              </a:rPr>
              <a:t>	position on grip-load coordination </a:t>
            </a:r>
          </a:p>
          <a:p>
            <a:endParaRPr lang="en-US" sz="2800" dirty="0">
              <a:latin typeface="Segoe UI" panose="020B0502040204020203" pitchFamily="34" charset="0"/>
              <a:ea typeface="Lato"/>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r>
              <a:rPr lang="en-US" sz="2800" b="1" i="1" dirty="0">
                <a:latin typeface="Segoe UI" panose="020B0502040204020203" pitchFamily="34" charset="0"/>
                <a:ea typeface="Lato"/>
                <a:cs typeface="Segoe UI" panose="020B0502040204020203" pitchFamily="34" charset="0"/>
              </a:rPr>
              <a:t>Assembled Device Configurations</a:t>
            </a:r>
          </a:p>
          <a:p>
            <a:endParaRPr lang="en-US" sz="2800" b="1" i="1" dirty="0">
              <a:latin typeface="Segoe UI" panose="020B0502040204020203" pitchFamily="34" charset="0"/>
              <a:ea typeface="Lato"/>
              <a:cs typeface="Segoe UI" panose="020B0502040204020203" pitchFamily="34" charset="0"/>
            </a:endParaRPr>
          </a:p>
          <a:p>
            <a:endParaRPr lang="en-US" sz="2800" b="1" i="1" dirty="0">
              <a:latin typeface="Segoe UI" panose="020B0502040204020203" pitchFamily="34" charset="0"/>
              <a:ea typeface="Lato"/>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pPr>
              <a:lnSpc>
                <a:spcPct val="150000"/>
              </a:lnSpc>
            </a:pPr>
            <a:endParaRPr lang="en-US" sz="2800" dirty="0">
              <a:latin typeface="Segoe UI" panose="020B0502040204020203" pitchFamily="34" charset="0"/>
              <a:ea typeface="Lato"/>
              <a:cs typeface="Segoe UI" panose="020B0502040204020203" pitchFamily="34" charset="0"/>
            </a:endParaRPr>
          </a:p>
          <a:p>
            <a:pPr marL="457200" indent="-457200">
              <a:lnSpc>
                <a:spcPct val="150000"/>
              </a:lnSpc>
              <a:buFont typeface="Arial" panose="020B0604020202020204" pitchFamily="34" charset="0"/>
              <a:buChar char="•"/>
            </a:pPr>
            <a:endParaRPr lang="en-US" sz="2800" b="1" i="1" dirty="0">
              <a:latin typeface="Segoe UI" panose="020B0502040204020203" pitchFamily="34" charset="0"/>
              <a:ea typeface="Lato"/>
              <a:cs typeface="Segoe UI" panose="020B0502040204020203" pitchFamily="34" charset="0"/>
            </a:endParaRPr>
          </a:p>
          <a:p>
            <a:endParaRPr lang="en-US" sz="4000" b="1" dirty="0">
              <a:latin typeface="Segoe UI" panose="020B0502040204020203" pitchFamily="34" charset="0"/>
              <a:ea typeface="Lato" panose="020F0502020204030203" pitchFamily="34" charset="0"/>
              <a:cs typeface="Segoe UI" panose="020B0502040204020203" pitchFamily="34" charset="0"/>
            </a:endParaRPr>
          </a:p>
          <a:p>
            <a:endParaRPr lang="en-US" sz="3600" dirty="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sp>
        <p:nvSpPr>
          <p:cNvPr id="115" name="TextBox 114">
            <a:extLst>
              <a:ext uri="{FF2B5EF4-FFF2-40B4-BE49-F238E27FC236}">
                <a16:creationId xmlns:a16="http://schemas.microsoft.com/office/drawing/2014/main" id="{012F4110-FEC9-4DF0-986E-F5847FAAC409}"/>
              </a:ext>
            </a:extLst>
          </p:cNvPr>
          <p:cNvSpPr txBox="1"/>
          <p:nvPr/>
        </p:nvSpPr>
        <p:spPr>
          <a:xfrm>
            <a:off x="38300297" y="884346"/>
            <a:ext cx="25280123" cy="3631763"/>
          </a:xfrm>
          <a:prstGeom prst="rect">
            <a:avLst/>
          </a:prstGeom>
          <a:noFill/>
        </p:spPr>
        <p:txBody>
          <a:bodyPr wrap="square" rtlCol="0">
            <a:spAutoFit/>
          </a:bodyPr>
          <a:lstStyle/>
          <a:p>
            <a:r>
              <a:rPr lang="en-US" sz="4000" b="1" dirty="0">
                <a:latin typeface="Segoe UI" panose="020B0502040204020203" pitchFamily="34" charset="0"/>
                <a:ea typeface="Lato" panose="020F0502020204030203" pitchFamily="34" charset="0"/>
                <a:cs typeface="Segoe UI" panose="020B0502040204020203" pitchFamily="34" charset="0"/>
              </a:rPr>
              <a:t>Software Redesign</a:t>
            </a:r>
          </a:p>
          <a:p>
            <a:endParaRPr lang="en-US" sz="2800" b="1" dirty="0">
              <a:latin typeface="Segoe UI" panose="020B0502040204020203" pitchFamily="34" charset="0"/>
              <a:ea typeface="Lato" panose="020F0502020204030203" pitchFamily="34" charset="0"/>
              <a:cs typeface="Segoe UI" panose="020B0502040204020203" pitchFamily="34" charset="0"/>
            </a:endParaRPr>
          </a:p>
          <a:p>
            <a:pPr marL="571500" indent="-5715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GUI redesigned in LabVIEW </a:t>
            </a:r>
          </a:p>
          <a:p>
            <a:pPr marL="571500" indent="-5715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Allows for data collection with Arduino microcontroller </a:t>
            </a:r>
          </a:p>
          <a:p>
            <a:pPr marL="571500" indent="-5715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Enables the implementation of visual feedback</a:t>
            </a:r>
          </a:p>
          <a:p>
            <a:endParaRPr lang="en-US" sz="3600" dirty="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sp>
        <p:nvSpPr>
          <p:cNvPr id="116" name="TextBox 115">
            <a:extLst>
              <a:ext uri="{FF2B5EF4-FFF2-40B4-BE49-F238E27FC236}">
                <a16:creationId xmlns:a16="http://schemas.microsoft.com/office/drawing/2014/main" id="{EE82304F-46B3-4431-B72A-9BD9FB93EB14}"/>
              </a:ext>
            </a:extLst>
          </p:cNvPr>
          <p:cNvSpPr txBox="1"/>
          <p:nvPr/>
        </p:nvSpPr>
        <p:spPr>
          <a:xfrm>
            <a:off x="38300297" y="10884850"/>
            <a:ext cx="10550466" cy="20282475"/>
          </a:xfrm>
          <a:prstGeom prst="rect">
            <a:avLst/>
          </a:prstGeom>
          <a:noFill/>
        </p:spPr>
        <p:txBody>
          <a:bodyPr wrap="square" rtlCol="0">
            <a:spAutoFit/>
          </a:bodyPr>
          <a:lstStyle/>
          <a:p>
            <a:r>
              <a:rPr lang="en-US" sz="4000" b="1" dirty="0">
                <a:latin typeface="Segoe UI" panose="020B0502040204020203" pitchFamily="34" charset="0"/>
                <a:ea typeface="Lato" panose="020F0502020204030203" pitchFamily="34" charset="0"/>
                <a:cs typeface="Segoe UI" panose="020B0502040204020203" pitchFamily="34" charset="0"/>
              </a:rPr>
              <a:t>Planned User Study And Future Work</a:t>
            </a:r>
          </a:p>
          <a:p>
            <a:endParaRPr lang="en-US" sz="4000" b="1" dirty="0">
              <a:solidFill>
                <a:schemeClr val="bg1"/>
              </a:solidFill>
              <a:latin typeface="Segoe UI" panose="020B0502040204020203" pitchFamily="34" charset="0"/>
              <a:ea typeface="Lato" panose="020F0502020204030203" pitchFamily="34" charset="0"/>
              <a:cs typeface="Segoe UI" panose="020B0502040204020203" pitchFamily="34" charset="0"/>
            </a:endParaRPr>
          </a:p>
          <a:p>
            <a:r>
              <a:rPr lang="en-US" sz="2800" b="1" i="1" dirty="0">
                <a:latin typeface="Segoe UI" panose="020B0502040204020203" pitchFamily="34" charset="0"/>
                <a:ea typeface="Lato" panose="020F0502020204030203" pitchFamily="34" charset="0"/>
                <a:cs typeface="Segoe UI" panose="020B0502040204020203" pitchFamily="34" charset="0"/>
              </a:rPr>
              <a:t>Dynamic Test</a:t>
            </a:r>
          </a:p>
          <a:p>
            <a:endParaRPr lang="en-US" sz="2800" b="1" i="1" dirty="0">
              <a:latin typeface="Segoe UI" panose="020B0502040204020203" pitchFamily="34" charset="0"/>
              <a:ea typeface="Lato" panose="020F0502020204030203" pitchFamily="34" charset="0"/>
              <a:cs typeface="Segoe UI" panose="020B0502040204020203" pitchFamily="34" charset="0"/>
            </a:endParaRP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Evaluating grip-load coordination </a:t>
            </a: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User performs a lift, hold, and lower</a:t>
            </a:r>
          </a:p>
          <a:p>
            <a:pPr>
              <a:lnSpc>
                <a:spcPct val="150000"/>
              </a:lnSpc>
            </a:pPr>
            <a:r>
              <a:rPr lang="en-US" sz="2800" dirty="0">
                <a:latin typeface="Segoe UI" panose="020B0502040204020203" pitchFamily="34" charset="0"/>
                <a:ea typeface="Lato" panose="020F0502020204030203" pitchFamily="34" charset="0"/>
                <a:cs typeface="Segoe UI" panose="020B0502040204020203" pitchFamily="34" charset="0"/>
              </a:rPr>
              <a:t>	task based on a metronome</a:t>
            </a: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Weight of device is increased</a:t>
            </a: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Brace is used at the 3 positions</a:t>
            </a:r>
          </a:p>
          <a:p>
            <a:pPr marL="457200" indent="-457200">
              <a:buFont typeface="Arial" panose="020B0604020202020204" pitchFamily="34" charset="0"/>
              <a:buChar char="•"/>
            </a:pPr>
            <a:endParaRPr lang="en-US" sz="2800" dirty="0">
              <a:latin typeface="Segoe UI" panose="020B0502040204020203" pitchFamily="34" charset="0"/>
              <a:ea typeface="Lato" panose="020F0502020204030203" pitchFamily="34" charset="0"/>
              <a:cs typeface="Segoe UI" panose="020B0502040204020203" pitchFamily="34" charset="0"/>
            </a:endParaRPr>
          </a:p>
          <a:p>
            <a:r>
              <a:rPr lang="en-US" sz="2800" b="1" i="1" dirty="0">
                <a:latin typeface="Segoe UI" panose="020B0502040204020203" pitchFamily="34" charset="0"/>
                <a:ea typeface="Lato" panose="020F0502020204030203" pitchFamily="34" charset="0"/>
                <a:cs typeface="Segoe UI" panose="020B0502040204020203" pitchFamily="34" charset="0"/>
              </a:rPr>
              <a:t>Static Test</a:t>
            </a:r>
          </a:p>
          <a:p>
            <a:endParaRPr lang="en-US" sz="2800" b="1" i="1" dirty="0">
              <a:latin typeface="Segoe UI" panose="020B0502040204020203" pitchFamily="34" charset="0"/>
              <a:ea typeface="Lato" panose="020F0502020204030203" pitchFamily="34" charset="0"/>
              <a:cs typeface="Segoe UI" panose="020B0502040204020203" pitchFamily="34" charset="0"/>
            </a:endParaRP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Evaluating grip-load coordination in unidirectional and bidirectional tasks and at 3 wrist positions</a:t>
            </a: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User performs a pull and push task based on a metronome</a:t>
            </a: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User tracks a ramp force trajectory by pulling on the device</a:t>
            </a:r>
          </a:p>
          <a:p>
            <a:pPr marL="457200" indent="-457200">
              <a:buFont typeface="Arial" panose="020B0604020202020204" pitchFamily="34" charset="0"/>
              <a:buChar char="•"/>
            </a:pPr>
            <a:endParaRPr lang="en-US" sz="2800" dirty="0">
              <a:latin typeface="Segoe UI" panose="020B0502040204020203" pitchFamily="34" charset="0"/>
              <a:ea typeface="Lato" panose="020F0502020204030203" pitchFamily="34" charset="0"/>
              <a:cs typeface="Segoe UI" panose="020B0502040204020203" pitchFamily="34" charset="0"/>
            </a:endParaRPr>
          </a:p>
          <a:p>
            <a:pPr marL="457200" indent="-457200">
              <a:buFont typeface="Arial" panose="020B0604020202020204" pitchFamily="34" charset="0"/>
              <a:buChar char="•"/>
            </a:pPr>
            <a:endParaRPr lang="en-US" sz="2800" dirty="0">
              <a:latin typeface="Segoe UI" panose="020B0502040204020203" pitchFamily="34" charset="0"/>
              <a:ea typeface="Lato" panose="020F0502020204030203" pitchFamily="34" charset="0"/>
              <a:cs typeface="Segoe UI" panose="020B0502040204020203" pitchFamily="34" charset="0"/>
            </a:endParaRPr>
          </a:p>
          <a:p>
            <a:pPr marL="457200" indent="-457200">
              <a:buFont typeface="Arial" panose="020B0604020202020204" pitchFamily="34" charset="0"/>
              <a:buChar char="•"/>
            </a:pPr>
            <a:endParaRPr lang="en-US" sz="2800" dirty="0">
              <a:latin typeface="Segoe UI" panose="020B0502040204020203" pitchFamily="34" charset="0"/>
              <a:ea typeface="Lato" panose="020F0502020204030203" pitchFamily="34" charset="0"/>
              <a:cs typeface="Segoe UI" panose="020B0502040204020203" pitchFamily="34" charset="0"/>
            </a:endParaRPr>
          </a:p>
          <a:p>
            <a:pPr marL="457200" indent="-457200">
              <a:buFont typeface="Arial" panose="020B0604020202020204" pitchFamily="34" charset="0"/>
              <a:buChar char="•"/>
            </a:pPr>
            <a:endParaRPr lang="en-US" sz="2800" dirty="0">
              <a:latin typeface="Segoe UI" panose="020B0502040204020203" pitchFamily="34" charset="0"/>
              <a:ea typeface="Lato" panose="020F0502020204030203" pitchFamily="34" charset="0"/>
              <a:cs typeface="Segoe UI" panose="020B0502040204020203" pitchFamily="34" charset="0"/>
            </a:endParaRPr>
          </a:p>
          <a:p>
            <a:pPr marL="457200" indent="-457200">
              <a:buFont typeface="Arial" panose="020B0604020202020204" pitchFamily="34" charset="0"/>
              <a:buChar char="•"/>
            </a:pPr>
            <a:endParaRPr lang="en-US" sz="2800" dirty="0">
              <a:latin typeface="Segoe UI" panose="020B0502040204020203" pitchFamily="34" charset="0"/>
              <a:ea typeface="Lato" panose="020F0502020204030203" pitchFamily="34" charset="0"/>
              <a:cs typeface="Segoe UI" panose="020B0502040204020203" pitchFamily="34" charset="0"/>
            </a:endParaRPr>
          </a:p>
          <a:p>
            <a:pPr marL="457200" indent="-457200">
              <a:buFont typeface="Arial" panose="020B0604020202020204" pitchFamily="34" charset="0"/>
              <a:buChar char="•"/>
            </a:pPr>
            <a:endParaRPr lang="en-US" sz="2800" dirty="0">
              <a:latin typeface="Segoe UI" panose="020B0502040204020203" pitchFamily="34" charset="0"/>
              <a:ea typeface="Lato" panose="020F0502020204030203" pitchFamily="34" charset="0"/>
              <a:cs typeface="Segoe UI" panose="020B0502040204020203" pitchFamily="34" charset="0"/>
            </a:endParaRPr>
          </a:p>
          <a:p>
            <a:pPr marL="457200" indent="-457200">
              <a:buFont typeface="Arial" panose="020B0604020202020204" pitchFamily="34" charset="0"/>
              <a:buChar char="•"/>
            </a:pPr>
            <a:endParaRPr lang="en-US" sz="2800" dirty="0">
              <a:latin typeface="Segoe UI" panose="020B0502040204020203" pitchFamily="34" charset="0"/>
              <a:ea typeface="Lato" panose="020F0502020204030203" pitchFamily="34" charset="0"/>
              <a:cs typeface="Segoe UI" panose="020B0502040204020203" pitchFamily="34" charset="0"/>
            </a:endParaRPr>
          </a:p>
          <a:p>
            <a:pPr marL="457200" indent="-457200">
              <a:buFont typeface="Arial" panose="020B0604020202020204" pitchFamily="34" charset="0"/>
              <a:buChar char="•"/>
            </a:pPr>
            <a:endParaRPr lang="en-US" sz="2800" dirty="0">
              <a:latin typeface="Segoe UI" panose="020B0502040204020203" pitchFamily="34" charset="0"/>
              <a:ea typeface="Lato" panose="020F0502020204030203" pitchFamily="34" charset="0"/>
              <a:cs typeface="Segoe UI" panose="020B0502040204020203" pitchFamily="34" charset="0"/>
            </a:endParaRPr>
          </a:p>
          <a:p>
            <a:endParaRPr lang="en-US" sz="2800" b="1" i="1" dirty="0">
              <a:latin typeface="Segoe UI" panose="020B0502040204020203" pitchFamily="34" charset="0"/>
              <a:ea typeface="Lato" panose="020F0502020204030203" pitchFamily="34" charset="0"/>
              <a:cs typeface="Segoe UI" panose="020B0502040204020203" pitchFamily="34" charset="0"/>
            </a:endParaRPr>
          </a:p>
          <a:p>
            <a:r>
              <a:rPr lang="en-US" sz="2800" b="1" i="1" dirty="0">
                <a:latin typeface="Segoe UI" panose="020B0502040204020203" pitchFamily="34" charset="0"/>
                <a:ea typeface="Lato" panose="020F0502020204030203" pitchFamily="34" charset="0"/>
                <a:cs typeface="Segoe UI" panose="020B0502040204020203" pitchFamily="34" charset="0"/>
              </a:rPr>
              <a:t>Future Work</a:t>
            </a:r>
          </a:p>
          <a:p>
            <a:endParaRPr lang="en-US" sz="2800" b="1" i="1" dirty="0">
              <a:latin typeface="Segoe UI" panose="020B0502040204020203" pitchFamily="34" charset="0"/>
              <a:ea typeface="Lato" panose="020F0502020204030203" pitchFamily="34" charset="0"/>
              <a:cs typeface="Segoe UI" panose="020B0502040204020203" pitchFamily="34" charset="0"/>
            </a:endParaRP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Finish integrating the visual feedback in LabVIEW</a:t>
            </a: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Redesign circuit board to include shifter circuit</a:t>
            </a:r>
          </a:p>
          <a:p>
            <a:pPr marL="457200" indent="-457200">
              <a:lnSpc>
                <a:spcPct val="150000"/>
              </a:lnSpc>
              <a:buFont typeface="Arial" panose="020B0604020202020204" pitchFamily="34" charset="0"/>
              <a:buChar char="•"/>
            </a:pPr>
            <a:r>
              <a:rPr lang="en-US" sz="2800" dirty="0">
                <a:latin typeface="Segoe UI" panose="020B0502040204020203" pitchFamily="34" charset="0"/>
                <a:ea typeface="Lato" panose="020F0502020204030203" pitchFamily="34" charset="0"/>
                <a:cs typeface="Segoe UI" panose="020B0502040204020203" pitchFamily="34" charset="0"/>
              </a:rPr>
              <a:t>Finalize wrist brace design </a:t>
            </a:r>
          </a:p>
          <a:p>
            <a:pPr marL="457200" indent="-457200">
              <a:buFont typeface="Arial" panose="020B0604020202020204" pitchFamily="34" charset="0"/>
              <a:buChar char="•"/>
            </a:pPr>
            <a:endParaRPr lang="en-US" sz="2800" b="1" i="1" dirty="0">
              <a:latin typeface="Segoe UI" panose="020B0502040204020203" pitchFamily="34" charset="0"/>
              <a:ea typeface="Lato" panose="020F0502020204030203" pitchFamily="34" charset="0"/>
              <a:cs typeface="Segoe UI" panose="020B0502040204020203" pitchFamily="34" charset="0"/>
            </a:endParaRPr>
          </a:p>
          <a:p>
            <a:endParaRPr lang="en-US" sz="2800" b="1" i="1" dirty="0">
              <a:latin typeface="Segoe UI" panose="020B0502040204020203" pitchFamily="34" charset="0"/>
              <a:ea typeface="Lato" panose="020F0502020204030203" pitchFamily="34" charset="0"/>
              <a:cs typeface="Segoe UI" panose="020B0502040204020203" pitchFamily="34" charset="0"/>
            </a:endParaRPr>
          </a:p>
          <a:p>
            <a:pPr marL="457200" indent="-457200">
              <a:buFont typeface="Arial" panose="020B0604020202020204" pitchFamily="34" charset="0"/>
              <a:buChar char="•"/>
            </a:pPr>
            <a:endParaRPr lang="en-US" sz="2800" b="1" i="1" dirty="0">
              <a:latin typeface="Segoe UI" panose="020B0502040204020203" pitchFamily="34" charset="0"/>
              <a:ea typeface="Lato" panose="020F0502020204030203" pitchFamily="34" charset="0"/>
              <a:cs typeface="Segoe UI" panose="020B0502040204020203" pitchFamily="34" charset="0"/>
            </a:endParaRPr>
          </a:p>
          <a:p>
            <a:pPr marL="457200" indent="-457200">
              <a:buFont typeface="Arial" panose="020B0604020202020204" pitchFamily="34" charset="0"/>
              <a:buChar char="•"/>
            </a:pPr>
            <a:endParaRPr lang="en-US" sz="2800" dirty="0">
              <a:latin typeface="Segoe UI" panose="020B0502040204020203" pitchFamily="34" charset="0"/>
              <a:ea typeface="Lato" panose="020F0502020204030203" pitchFamily="34" charset="0"/>
              <a:cs typeface="Segoe UI" panose="020B0502040204020203" pitchFamily="34" charset="0"/>
            </a:endParaRPr>
          </a:p>
          <a:p>
            <a:endParaRPr lang="en-US" sz="2800" dirty="0">
              <a:latin typeface="Segoe UI" panose="020B0502040204020203" pitchFamily="34" charset="0"/>
              <a:ea typeface="Lato" panose="020F0502020204030203" pitchFamily="34" charset="0"/>
              <a:cs typeface="Segoe UI" panose="020B0502040204020203" pitchFamily="34" charset="0"/>
            </a:endParaRPr>
          </a:p>
          <a:p>
            <a:r>
              <a:rPr lang="en-US" sz="2800" dirty="0">
                <a:latin typeface="Segoe UI" panose="020B0502040204020203" pitchFamily="34" charset="0"/>
                <a:ea typeface="Lato" panose="020F0502020204030203" pitchFamily="34" charset="0"/>
                <a:cs typeface="Segoe UI" panose="020B0502040204020203" pitchFamily="34" charset="0"/>
              </a:rPr>
              <a:t> </a:t>
            </a:r>
          </a:p>
          <a:p>
            <a:r>
              <a:rPr lang="en-US" sz="2800" dirty="0">
                <a:latin typeface="Segoe UI" panose="020B0502040204020203" pitchFamily="34" charset="0"/>
                <a:ea typeface="Lato" panose="020F0502020204030203" pitchFamily="34" charset="0"/>
                <a:cs typeface="Segoe UI" panose="020B0502040204020203" pitchFamily="34" charset="0"/>
              </a:rPr>
              <a:t>	</a:t>
            </a:r>
          </a:p>
          <a:p>
            <a:pPr marL="457200" indent="-457200">
              <a:buFont typeface="Arial" panose="020B0604020202020204" pitchFamily="34" charset="0"/>
              <a:buChar char="•"/>
            </a:pPr>
            <a:endParaRPr lang="en-US" sz="2800" b="1" i="1" dirty="0">
              <a:latin typeface="Segoe UI" panose="020B0502040204020203" pitchFamily="34" charset="0"/>
              <a:ea typeface="Lato" panose="020F0502020204030203" pitchFamily="34" charset="0"/>
              <a:cs typeface="Segoe UI" panose="020B0502040204020203" pitchFamily="34" charset="0"/>
            </a:endParaRPr>
          </a:p>
          <a:p>
            <a:endParaRPr lang="en-US" sz="2800" dirty="0">
              <a:latin typeface="Segoe UI" panose="020B0502040204020203" pitchFamily="34" charset="0"/>
              <a:ea typeface="Lato" panose="020F0502020204030203" pitchFamily="34" charset="0"/>
              <a:cs typeface="Segoe UI" panose="020B0502040204020203" pitchFamily="34" charset="0"/>
            </a:endParaRPr>
          </a:p>
          <a:p>
            <a:endParaRPr lang="en-US" sz="2800" dirty="0">
              <a:latin typeface="Segoe UI Black" panose="020B0A02040204020203" pitchFamily="34" charset="0"/>
              <a:ea typeface="Segoe UI Black" panose="020B0A02040204020203" pitchFamily="34" charset="0"/>
              <a:cs typeface="Segoe UI" panose="020B0502040204020203" pitchFamily="34" charset="0"/>
            </a:endParaRPr>
          </a:p>
        </p:txBody>
      </p:sp>
      <p:pic>
        <p:nvPicPr>
          <p:cNvPr id="44" name="Picture 43" descr="A picture containing hand&#10;&#10;Description automatically generated">
            <a:extLst>
              <a:ext uri="{FF2B5EF4-FFF2-40B4-BE49-F238E27FC236}">
                <a16:creationId xmlns:a16="http://schemas.microsoft.com/office/drawing/2014/main" id="{F4DD6A29-75CB-4B4A-ABC6-267FEA43E55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2057933">
            <a:off x="33735657" y="19128565"/>
            <a:ext cx="2755980" cy="3672518"/>
          </a:xfrm>
          <a:prstGeom prst="rect">
            <a:avLst/>
          </a:prstGeom>
        </p:spPr>
      </p:pic>
      <p:pic>
        <p:nvPicPr>
          <p:cNvPr id="41" name="Picture 40" descr="A picture containing person, hand&#10;&#10;Description automatically generated">
            <a:extLst>
              <a:ext uri="{FF2B5EF4-FFF2-40B4-BE49-F238E27FC236}">
                <a16:creationId xmlns:a16="http://schemas.microsoft.com/office/drawing/2014/main" id="{8402A817-41DA-4A47-8464-F856A30CA7B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8966391">
            <a:off x="26925561" y="19663966"/>
            <a:ext cx="3788902" cy="5048953"/>
          </a:xfrm>
          <a:prstGeom prst="rect">
            <a:avLst/>
          </a:prstGeom>
        </p:spPr>
      </p:pic>
      <p:pic>
        <p:nvPicPr>
          <p:cNvPr id="118" name="Picture 22" descr="A picture containing indoor, floor&#10;&#10;Description automatically generated">
            <a:extLst>
              <a:ext uri="{FF2B5EF4-FFF2-40B4-BE49-F238E27FC236}">
                <a16:creationId xmlns:a16="http://schemas.microsoft.com/office/drawing/2014/main" id="{8B396981-2C1D-49D5-899B-78C861DF8650}"/>
              </a:ext>
            </a:extLst>
          </p:cNvPr>
          <p:cNvPicPr>
            <a:picLocks noChangeAspect="1"/>
          </p:cNvPicPr>
          <p:nvPr/>
        </p:nvPicPr>
        <p:blipFill rotWithShape="1">
          <a:blip r:embed="rId21"/>
          <a:srcRect r="-505" b="7080"/>
          <a:stretch/>
        </p:blipFill>
        <p:spPr>
          <a:xfrm>
            <a:off x="22168334" y="27262167"/>
            <a:ext cx="2562033" cy="4034279"/>
          </a:xfrm>
          <a:prstGeom prst="rect">
            <a:avLst/>
          </a:prstGeom>
        </p:spPr>
      </p:pic>
      <p:sp>
        <p:nvSpPr>
          <p:cNvPr id="119" name="TextBox 118">
            <a:extLst>
              <a:ext uri="{FF2B5EF4-FFF2-40B4-BE49-F238E27FC236}">
                <a16:creationId xmlns:a16="http://schemas.microsoft.com/office/drawing/2014/main" id="{2617096E-E037-4D25-BD22-FB318E6791A5}"/>
              </a:ext>
            </a:extLst>
          </p:cNvPr>
          <p:cNvSpPr txBox="1"/>
          <p:nvPr/>
        </p:nvSpPr>
        <p:spPr>
          <a:xfrm>
            <a:off x="22256144" y="31521497"/>
            <a:ext cx="409558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Segoe UI" panose="020B0502040204020203" pitchFamily="34" charset="0"/>
                <a:cs typeface="Segoe UI" panose="020B0502040204020203" pitchFamily="34" charset="0"/>
              </a:rPr>
              <a:t>Grip-Load Device</a:t>
            </a:r>
          </a:p>
        </p:txBody>
      </p:sp>
      <p:sp>
        <p:nvSpPr>
          <p:cNvPr id="121" name="TextBox 120">
            <a:extLst>
              <a:ext uri="{FF2B5EF4-FFF2-40B4-BE49-F238E27FC236}">
                <a16:creationId xmlns:a16="http://schemas.microsoft.com/office/drawing/2014/main" id="{4B56F887-C29B-4702-880A-8094F4148598}"/>
              </a:ext>
            </a:extLst>
          </p:cNvPr>
          <p:cNvSpPr txBox="1"/>
          <p:nvPr/>
        </p:nvSpPr>
        <p:spPr>
          <a:xfrm>
            <a:off x="38300297" y="28189326"/>
            <a:ext cx="9847211" cy="8787021"/>
          </a:xfrm>
          <a:prstGeom prst="rect">
            <a:avLst/>
          </a:prstGeom>
          <a:noFill/>
        </p:spPr>
        <p:txBody>
          <a:bodyPr wrap="square" rtlCol="0">
            <a:spAutoFit/>
          </a:bodyPr>
          <a:lstStyle/>
          <a:p>
            <a:r>
              <a:rPr lang="en-US" sz="4000" b="1" dirty="0">
                <a:latin typeface="Segoe UI" panose="020B0502040204020203" pitchFamily="34" charset="0"/>
                <a:cs typeface="Segoe UI" panose="020B0502040204020203" pitchFamily="34" charset="0"/>
              </a:rPr>
              <a:t>References</a:t>
            </a:r>
          </a:p>
          <a:p>
            <a:endParaRPr lang="en-US" sz="4000" b="1" dirty="0">
              <a:latin typeface="Segoe UI" panose="020B0502040204020203" pitchFamily="34" charset="0"/>
              <a:cs typeface="Segoe UI" panose="020B0502040204020203" pitchFamily="34" charset="0"/>
            </a:endParaRPr>
          </a:p>
          <a:p>
            <a:pPr marL="457200" indent="-457200">
              <a:spcBef>
                <a:spcPct val="50000"/>
              </a:spcBef>
              <a:buAutoNum type="arabicPeriod"/>
            </a:pPr>
            <a:r>
              <a:rPr lang="en-US" sz="1400" dirty="0" err="1">
                <a:solidFill>
                  <a:schemeClr val="tx1">
                    <a:lumMod val="85000"/>
                    <a:lumOff val="15000"/>
                  </a:schemeClr>
                </a:solidFill>
                <a:latin typeface="Segoe UI" panose="020B0502040204020203" pitchFamily="34" charset="0"/>
                <a:cs typeface="Segoe UI" panose="020B0502040204020203" pitchFamily="34" charset="0"/>
              </a:rPr>
              <a:t>Carmeli</a:t>
            </a:r>
            <a:r>
              <a:rPr lang="en-US" sz="1400" dirty="0">
                <a:solidFill>
                  <a:schemeClr val="tx1">
                    <a:lumMod val="85000"/>
                    <a:lumOff val="15000"/>
                  </a:schemeClr>
                </a:solidFill>
                <a:latin typeface="Segoe UI" panose="020B0502040204020203" pitchFamily="34" charset="0"/>
                <a:cs typeface="Segoe UI" panose="020B0502040204020203" pitchFamily="34" charset="0"/>
              </a:rPr>
              <a:t>, E., et al. “The Aging Hand.” </a:t>
            </a:r>
            <a:r>
              <a:rPr lang="en-US" sz="1400" i="1" dirty="0">
                <a:solidFill>
                  <a:schemeClr val="tx1">
                    <a:lumMod val="85000"/>
                    <a:lumOff val="15000"/>
                  </a:schemeClr>
                </a:solidFill>
                <a:latin typeface="Segoe UI" panose="020B0502040204020203" pitchFamily="34" charset="0"/>
                <a:cs typeface="Segoe UI" panose="020B0502040204020203" pitchFamily="34" charset="0"/>
              </a:rPr>
              <a:t>The Journals of Gerontology: Series A</a:t>
            </a:r>
            <a:r>
              <a:rPr lang="en-US" sz="1400" dirty="0">
                <a:solidFill>
                  <a:schemeClr val="tx1">
                    <a:lumMod val="85000"/>
                    <a:lumOff val="15000"/>
                  </a:schemeClr>
                </a:solidFill>
                <a:latin typeface="Segoe UI" panose="020B0502040204020203" pitchFamily="34" charset="0"/>
                <a:cs typeface="Segoe UI" panose="020B0502040204020203" pitchFamily="34" charset="0"/>
              </a:rPr>
              <a:t>, vol. 58, no. 2, 1 Feb. 2003, doi:10.1093/</a:t>
            </a:r>
            <a:r>
              <a:rPr lang="en-US" sz="1400" dirty="0" err="1">
                <a:solidFill>
                  <a:schemeClr val="tx1">
                    <a:lumMod val="85000"/>
                    <a:lumOff val="15000"/>
                  </a:schemeClr>
                </a:solidFill>
                <a:latin typeface="Segoe UI" panose="020B0502040204020203" pitchFamily="34" charset="0"/>
                <a:cs typeface="Segoe UI" panose="020B0502040204020203" pitchFamily="34" charset="0"/>
              </a:rPr>
              <a:t>gerona</a:t>
            </a:r>
            <a:r>
              <a:rPr lang="en-US" sz="1400" dirty="0">
                <a:solidFill>
                  <a:schemeClr val="tx1">
                    <a:lumMod val="85000"/>
                    <a:lumOff val="15000"/>
                  </a:schemeClr>
                </a:solidFill>
                <a:latin typeface="Segoe UI" panose="020B0502040204020203" pitchFamily="34" charset="0"/>
                <a:cs typeface="Segoe UI" panose="020B0502040204020203" pitchFamily="34" charset="0"/>
              </a:rPr>
              <a:t>/58.2.m146.</a:t>
            </a:r>
          </a:p>
          <a:p>
            <a:pPr marL="457200" indent="-457200">
              <a:spcBef>
                <a:spcPct val="50000"/>
              </a:spcBef>
              <a:buAutoNum type="arabicPeriod"/>
            </a:pPr>
            <a:r>
              <a:rPr lang="en-US" sz="1400" dirty="0">
                <a:solidFill>
                  <a:schemeClr val="tx1">
                    <a:lumMod val="85000"/>
                    <a:lumOff val="15000"/>
                  </a:schemeClr>
                </a:solidFill>
                <a:latin typeface="Segoe UI" panose="020B0502040204020203" pitchFamily="34" charset="0"/>
                <a:cs typeface="Segoe UI" panose="020B0502040204020203" pitchFamily="34" charset="0"/>
              </a:rPr>
              <a:t>Herrera, D. "Hand Force and Arm Movement Coordination in Static and Dynamic Manipulation Tasks." California State University, Long Beach, 2018. [MS Thesis]</a:t>
            </a:r>
          </a:p>
          <a:p>
            <a:pPr marL="457200" indent="-457200">
              <a:spcBef>
                <a:spcPct val="50000"/>
              </a:spcBef>
              <a:buAutoNum type="arabicPeriod"/>
            </a:pPr>
            <a:r>
              <a:rPr lang="en-US" sz="1400" b="0" i="0" dirty="0">
                <a:solidFill>
                  <a:srgbClr val="212121"/>
                </a:solidFill>
                <a:effectLst/>
                <a:latin typeface="Segoe UI" panose="020B0502040204020203" pitchFamily="34" charset="0"/>
                <a:cs typeface="Segoe UI" panose="020B0502040204020203" pitchFamily="34" charset="0"/>
              </a:rPr>
              <a:t>de Freitas PB, Markovic G, Krishnan V, Jaric S. Force coordination in static manipulation: discerning the contribution of muscle synergies and cutaneous afferents. </a:t>
            </a:r>
            <a:r>
              <a:rPr lang="en-US" sz="1400" b="0" i="0" dirty="0" err="1">
                <a:solidFill>
                  <a:srgbClr val="212121"/>
                </a:solidFill>
                <a:effectLst/>
                <a:latin typeface="Segoe UI" panose="020B0502040204020203" pitchFamily="34" charset="0"/>
                <a:cs typeface="Segoe UI" panose="020B0502040204020203" pitchFamily="34" charset="0"/>
              </a:rPr>
              <a:t>Neurosci</a:t>
            </a:r>
            <a:r>
              <a:rPr lang="en-US" sz="1400" b="0" i="0" dirty="0">
                <a:solidFill>
                  <a:srgbClr val="212121"/>
                </a:solidFill>
                <a:effectLst/>
                <a:latin typeface="Segoe UI" panose="020B0502040204020203" pitchFamily="34" charset="0"/>
                <a:cs typeface="Segoe UI" panose="020B0502040204020203" pitchFamily="34" charset="0"/>
              </a:rPr>
              <a:t> Lett. 2008 Mar 28;434(2):234-9. </a:t>
            </a:r>
            <a:r>
              <a:rPr lang="en-US" sz="1400" b="0" i="0" dirty="0" err="1">
                <a:solidFill>
                  <a:srgbClr val="212121"/>
                </a:solidFill>
                <a:effectLst/>
                <a:latin typeface="Segoe UI" panose="020B0502040204020203" pitchFamily="34" charset="0"/>
                <a:cs typeface="Segoe UI" panose="020B0502040204020203" pitchFamily="34" charset="0"/>
              </a:rPr>
              <a:t>doi</a:t>
            </a:r>
            <a:r>
              <a:rPr lang="en-US" sz="1400" b="0" i="0" dirty="0">
                <a:solidFill>
                  <a:srgbClr val="212121"/>
                </a:solidFill>
                <a:effectLst/>
                <a:latin typeface="Segoe UI" panose="020B0502040204020203" pitchFamily="34" charset="0"/>
                <a:cs typeface="Segoe UI" panose="020B0502040204020203" pitchFamily="34" charset="0"/>
              </a:rPr>
              <a:t>: 10.1016/j.neulet.2008.01.067. </a:t>
            </a:r>
            <a:r>
              <a:rPr lang="en-US" sz="1400" b="0" i="0" dirty="0" err="1">
                <a:solidFill>
                  <a:srgbClr val="212121"/>
                </a:solidFill>
                <a:effectLst/>
                <a:latin typeface="Segoe UI" panose="020B0502040204020203" pitchFamily="34" charset="0"/>
                <a:cs typeface="Segoe UI" panose="020B0502040204020203" pitchFamily="34" charset="0"/>
              </a:rPr>
              <a:t>Epub</a:t>
            </a:r>
            <a:r>
              <a:rPr lang="en-US" sz="1400" b="0" i="0" dirty="0">
                <a:solidFill>
                  <a:srgbClr val="212121"/>
                </a:solidFill>
                <a:effectLst/>
                <a:latin typeface="Segoe UI" panose="020B0502040204020203" pitchFamily="34" charset="0"/>
                <a:cs typeface="Segoe UI" panose="020B0502040204020203" pitchFamily="34" charset="0"/>
              </a:rPr>
              <a:t> 2008 Feb 6. PMID: 18313221; PMCID: PMC2323603.</a:t>
            </a:r>
          </a:p>
          <a:p>
            <a:pPr marL="457200" indent="-457200">
              <a:spcBef>
                <a:spcPct val="50000"/>
              </a:spcBef>
              <a:buAutoNum type="arabicPeriod"/>
            </a:pPr>
            <a:r>
              <a:rPr lang="en-US" sz="1400" b="0" i="0" dirty="0">
                <a:solidFill>
                  <a:srgbClr val="222222"/>
                </a:solidFill>
                <a:effectLst/>
                <a:latin typeface="Segoe UI" panose="020B0502040204020203" pitchFamily="34" charset="0"/>
                <a:cs typeface="Segoe UI" panose="020B0502040204020203" pitchFamily="34" charset="0"/>
              </a:rPr>
              <a:t>de Freitas, Paulo B., Vennila Krishnan, and Slobodan Jaric. "Force coordination in object manipulation." </a:t>
            </a:r>
            <a:r>
              <a:rPr lang="en-US" sz="1400" b="0" i="1" dirty="0">
                <a:solidFill>
                  <a:srgbClr val="222222"/>
                </a:solidFill>
                <a:effectLst/>
                <a:latin typeface="Segoe UI" panose="020B0502040204020203" pitchFamily="34" charset="0"/>
                <a:cs typeface="Segoe UI" panose="020B0502040204020203" pitchFamily="34" charset="0"/>
              </a:rPr>
              <a:t>Journal of Human Kinetics</a:t>
            </a:r>
            <a:r>
              <a:rPr lang="en-US" sz="1400" b="0" i="0" dirty="0">
                <a:solidFill>
                  <a:srgbClr val="222222"/>
                </a:solidFill>
                <a:effectLst/>
                <a:latin typeface="Segoe UI" panose="020B0502040204020203" pitchFamily="34" charset="0"/>
                <a:cs typeface="Segoe UI" panose="020B0502040204020203" pitchFamily="34" charset="0"/>
              </a:rPr>
              <a:t> 20.1 (2008): 37-50.</a:t>
            </a:r>
          </a:p>
          <a:p>
            <a:pPr marL="457200" indent="-457200">
              <a:spcBef>
                <a:spcPct val="50000"/>
              </a:spcBef>
              <a:buAutoNum type="arabicPeriod"/>
            </a:pPr>
            <a:r>
              <a:rPr lang="en-US" sz="1400" b="0" i="0" dirty="0">
                <a:solidFill>
                  <a:srgbClr val="222222"/>
                </a:solidFill>
                <a:effectLst/>
                <a:latin typeface="Segoe UI" panose="020B0502040204020203" pitchFamily="34" charset="0"/>
                <a:cs typeface="Segoe UI" panose="020B0502040204020203" pitchFamily="34" charset="0"/>
              </a:rPr>
              <a:t>Toma, Simone, Veronica Caputo, and Marco </a:t>
            </a:r>
            <a:r>
              <a:rPr lang="en-US" sz="1400" b="0" i="0" dirty="0" err="1">
                <a:solidFill>
                  <a:srgbClr val="222222"/>
                </a:solidFill>
                <a:effectLst/>
                <a:latin typeface="Segoe UI" panose="020B0502040204020203" pitchFamily="34" charset="0"/>
                <a:cs typeface="Segoe UI" panose="020B0502040204020203" pitchFamily="34" charset="0"/>
              </a:rPr>
              <a:t>Santello</a:t>
            </a:r>
            <a:r>
              <a:rPr lang="en-US" sz="1400" b="0" i="0" dirty="0">
                <a:solidFill>
                  <a:srgbClr val="222222"/>
                </a:solidFill>
                <a:effectLst/>
                <a:latin typeface="Segoe UI" panose="020B0502040204020203" pitchFamily="34" charset="0"/>
                <a:cs typeface="Segoe UI" panose="020B0502040204020203" pitchFamily="34" charset="0"/>
              </a:rPr>
              <a:t>. "Visual feedback of object motion direction influences the timing of grip force modulation during object manipulation." </a:t>
            </a:r>
            <a:r>
              <a:rPr lang="en-US" sz="1400" b="0" i="1" dirty="0">
                <a:solidFill>
                  <a:srgbClr val="222222"/>
                </a:solidFill>
                <a:effectLst/>
                <a:latin typeface="Segoe UI" panose="020B0502040204020203" pitchFamily="34" charset="0"/>
                <a:cs typeface="Segoe UI" panose="020B0502040204020203" pitchFamily="34" charset="0"/>
              </a:rPr>
              <a:t>Frontiers in human neuroscience</a:t>
            </a:r>
            <a:r>
              <a:rPr lang="en-US" sz="1400" b="0" i="0" dirty="0">
                <a:solidFill>
                  <a:srgbClr val="222222"/>
                </a:solidFill>
                <a:effectLst/>
                <a:latin typeface="Segoe UI" panose="020B0502040204020203" pitchFamily="34" charset="0"/>
                <a:cs typeface="Segoe UI" panose="020B0502040204020203" pitchFamily="34" charset="0"/>
              </a:rPr>
              <a:t> 14 (2020): 198.</a:t>
            </a:r>
          </a:p>
          <a:p>
            <a:endParaRPr lang="en-US" sz="4000" b="1" dirty="0">
              <a:latin typeface="Segoe UI" panose="020B0502040204020203" pitchFamily="34" charset="0"/>
              <a:cs typeface="Segoe UI" panose="020B0502040204020203" pitchFamily="34" charset="0"/>
            </a:endParaRPr>
          </a:p>
          <a:p>
            <a:endParaRPr lang="en-US" sz="4000" b="1" dirty="0">
              <a:latin typeface="Segoe UI" panose="020B0502040204020203" pitchFamily="34" charset="0"/>
              <a:cs typeface="Segoe UI" panose="020B0502040204020203" pitchFamily="34" charset="0"/>
            </a:endParaRPr>
          </a:p>
          <a:p>
            <a:endParaRPr lang="en-US" sz="2800" dirty="0">
              <a:latin typeface="Segoe UI" panose="020B0502040204020203" pitchFamily="34" charset="0"/>
              <a:ea typeface="Lato"/>
              <a:cs typeface="Segoe UI" panose="020B0502040204020203" pitchFamily="34" charset="0"/>
            </a:endParaRPr>
          </a:p>
          <a:p>
            <a:endParaRPr lang="en-US" sz="2400" dirty="0">
              <a:latin typeface="Segoe UI" panose="020B0502040204020203" pitchFamily="34" charset="0"/>
              <a:ea typeface="Calibri" panose="020F0502020204030204"/>
              <a:cs typeface="Segoe UI" panose="020B0502040204020203" pitchFamily="34" charset="0"/>
            </a:endParaRPr>
          </a:p>
          <a:p>
            <a:pPr marL="342900" indent="-342900">
              <a:buFont typeface="Arial" panose="020B0604020202020204" pitchFamily="34" charset="0"/>
              <a:buChar char="•"/>
            </a:pPr>
            <a:endParaRPr lang="en-US" sz="2400" dirty="0">
              <a:latin typeface="Segoe UI" panose="020B0502040204020203" pitchFamily="34" charset="0"/>
              <a:ea typeface="Lato"/>
              <a:cs typeface="Segoe UI" panose="020B0502040204020203" pitchFamily="34" charset="0"/>
            </a:endParaRPr>
          </a:p>
          <a:p>
            <a:pPr marL="342900" indent="-342900">
              <a:buFont typeface="Arial" panose="020B0604020202020204" pitchFamily="34" charset="0"/>
              <a:buChar char="•"/>
            </a:pPr>
            <a:endParaRPr lang="en-US" sz="2400" baseline="30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endParaRPr lang="en-US" sz="800" dirty="0">
              <a:latin typeface="Calibri"/>
              <a:ea typeface="Lato"/>
              <a:cs typeface="Calibri"/>
            </a:endParaRPr>
          </a:p>
          <a:p>
            <a:endParaRPr lang="en-US" sz="4000" b="1" dirty="0">
              <a:latin typeface="Segoe UI" panose="020B0502040204020203" pitchFamily="34" charset="0"/>
              <a:cs typeface="Segoe UI" panose="020B0502040204020203" pitchFamily="34" charset="0"/>
            </a:endParaRPr>
          </a:p>
          <a:p>
            <a:endParaRPr lang="en-US" sz="4000" dirty="0">
              <a:latin typeface="Segoe UI" panose="020B0502040204020203" pitchFamily="34" charset="0"/>
              <a:ea typeface="Lato" panose="020F0502020204030203" pitchFamily="34" charset="0"/>
              <a:cs typeface="Segoe UI" panose="020B0502040204020203" pitchFamily="34" charset="0"/>
            </a:endParaRPr>
          </a:p>
          <a:p>
            <a:endParaRPr lang="en-US" sz="3600" dirty="0">
              <a:solidFill>
                <a:schemeClr val="bg1"/>
              </a:solidFill>
              <a:latin typeface="Segoe UI Black" panose="020B0A02040204020203" pitchFamily="34" charset="0"/>
              <a:ea typeface="Segoe UI Black" panose="020B0A02040204020203" pitchFamily="34" charset="0"/>
              <a:cs typeface="Segoe UI" panose="020B0502040204020203" pitchFamily="34" charset="0"/>
            </a:endParaRPr>
          </a:p>
        </p:txBody>
      </p:sp>
      <p:pic>
        <p:nvPicPr>
          <p:cNvPr id="127" name="Picture 126" descr="A picture containing chart&#10;&#10;Description automatically generated">
            <a:extLst>
              <a:ext uri="{FF2B5EF4-FFF2-40B4-BE49-F238E27FC236}">
                <a16:creationId xmlns:a16="http://schemas.microsoft.com/office/drawing/2014/main" id="{988A7EF3-79BE-4220-A846-378A60E38BC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614700" y="12082809"/>
            <a:ext cx="4966500" cy="3439912"/>
          </a:xfrm>
          <a:prstGeom prst="rect">
            <a:avLst/>
          </a:prstGeom>
        </p:spPr>
      </p:pic>
      <p:pic>
        <p:nvPicPr>
          <p:cNvPr id="129" name="Picture 128" descr="Icon&#10;&#10;Description automatically generated">
            <a:extLst>
              <a:ext uri="{FF2B5EF4-FFF2-40B4-BE49-F238E27FC236}">
                <a16:creationId xmlns:a16="http://schemas.microsoft.com/office/drawing/2014/main" id="{A0497A17-1497-4060-9848-0E0AE690674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3982916" y="7203897"/>
            <a:ext cx="2968984" cy="3152632"/>
          </a:xfrm>
          <a:prstGeom prst="rect">
            <a:avLst/>
          </a:prstGeom>
        </p:spPr>
      </p:pic>
      <p:pic>
        <p:nvPicPr>
          <p:cNvPr id="130" name="Picture 129" descr="A picture containing electronics, light, dark&#10;&#10;Description automatically generated">
            <a:extLst>
              <a:ext uri="{FF2B5EF4-FFF2-40B4-BE49-F238E27FC236}">
                <a16:creationId xmlns:a16="http://schemas.microsoft.com/office/drawing/2014/main" id="{BD93271F-1633-414C-8AA3-E4CB5162E07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2721311" y="15824266"/>
            <a:ext cx="3728499" cy="2797991"/>
          </a:xfrm>
          <a:prstGeom prst="rect">
            <a:avLst/>
          </a:prstGeom>
        </p:spPr>
      </p:pic>
      <p:pic>
        <p:nvPicPr>
          <p:cNvPr id="131" name="Picture 130" descr="A picture containing electronics, light, dark&#10;&#10;Description automatically generated">
            <a:extLst>
              <a:ext uri="{FF2B5EF4-FFF2-40B4-BE49-F238E27FC236}">
                <a16:creationId xmlns:a16="http://schemas.microsoft.com/office/drawing/2014/main" id="{E96239F9-EF3C-48F3-966C-0DBE9FF7746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754034" y="5329236"/>
            <a:ext cx="656603" cy="492737"/>
          </a:xfrm>
          <a:prstGeom prst="rect">
            <a:avLst/>
          </a:prstGeom>
        </p:spPr>
      </p:pic>
      <p:pic>
        <p:nvPicPr>
          <p:cNvPr id="132" name="Picture 14" descr="Diagram&#10;&#10;Description automatically generated">
            <a:extLst>
              <a:ext uri="{FF2B5EF4-FFF2-40B4-BE49-F238E27FC236}">
                <a16:creationId xmlns:a16="http://schemas.microsoft.com/office/drawing/2014/main" id="{70F329FD-E9CE-4812-BF88-25F832203555}"/>
              </a:ext>
            </a:extLst>
          </p:cNvPr>
          <p:cNvPicPr>
            <a:picLocks noChangeAspect="1"/>
          </p:cNvPicPr>
          <p:nvPr/>
        </p:nvPicPr>
        <p:blipFill rotWithShape="1">
          <a:blip r:embed="rId16"/>
          <a:srcRect l="29760" t="4171" r="1922" b="52548"/>
          <a:stretch/>
        </p:blipFill>
        <p:spPr>
          <a:xfrm>
            <a:off x="38359531" y="20392426"/>
            <a:ext cx="4529841" cy="2823116"/>
          </a:xfrm>
          <a:prstGeom prst="rect">
            <a:avLst/>
          </a:prstGeom>
        </p:spPr>
      </p:pic>
      <p:pic>
        <p:nvPicPr>
          <p:cNvPr id="133" name="Picture 17" descr="Diagram&#10;&#10;Description automatically generated">
            <a:extLst>
              <a:ext uri="{FF2B5EF4-FFF2-40B4-BE49-F238E27FC236}">
                <a16:creationId xmlns:a16="http://schemas.microsoft.com/office/drawing/2014/main" id="{742E7A5C-F011-4EB8-B81F-9FEAE1E95B03}"/>
              </a:ext>
            </a:extLst>
          </p:cNvPr>
          <p:cNvPicPr>
            <a:picLocks noChangeAspect="1"/>
          </p:cNvPicPr>
          <p:nvPr/>
        </p:nvPicPr>
        <p:blipFill>
          <a:blip r:embed="rId25"/>
          <a:stretch>
            <a:fillRect/>
          </a:stretch>
        </p:blipFill>
        <p:spPr>
          <a:xfrm>
            <a:off x="44657520" y="12769502"/>
            <a:ext cx="3831150" cy="3550689"/>
          </a:xfrm>
          <a:prstGeom prst="rect">
            <a:avLst/>
          </a:prstGeom>
        </p:spPr>
      </p:pic>
      <p:pic>
        <p:nvPicPr>
          <p:cNvPr id="134" name="Picture 133" descr="Chart, line chart, scatter chart&#10;&#10;Description automatically generated">
            <a:extLst>
              <a:ext uri="{FF2B5EF4-FFF2-40B4-BE49-F238E27FC236}">
                <a16:creationId xmlns:a16="http://schemas.microsoft.com/office/drawing/2014/main" id="{A4CB1BFD-39DB-4B4E-B495-712B070C309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440387" y="-3460735"/>
            <a:ext cx="4685912" cy="3245568"/>
          </a:xfrm>
          <a:prstGeom prst="rect">
            <a:avLst/>
          </a:prstGeom>
        </p:spPr>
      </p:pic>
      <p:sp>
        <p:nvSpPr>
          <p:cNvPr id="138" name="TextBox 137">
            <a:extLst>
              <a:ext uri="{FF2B5EF4-FFF2-40B4-BE49-F238E27FC236}">
                <a16:creationId xmlns:a16="http://schemas.microsoft.com/office/drawing/2014/main" id="{9DA26872-A26B-4E3F-AF3B-12BB7F39A3F5}"/>
              </a:ext>
            </a:extLst>
          </p:cNvPr>
          <p:cNvSpPr txBox="1"/>
          <p:nvPr/>
        </p:nvSpPr>
        <p:spPr>
          <a:xfrm>
            <a:off x="31763109" y="15116532"/>
            <a:ext cx="409558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Segoe UI" panose="020B0502040204020203" pitchFamily="34" charset="0"/>
                <a:cs typeface="Segoe UI" panose="020B0502040204020203" pitchFamily="34" charset="0"/>
              </a:rPr>
              <a:t>Shifter circuit</a:t>
            </a:r>
          </a:p>
        </p:txBody>
      </p:sp>
      <p:sp>
        <p:nvSpPr>
          <p:cNvPr id="142" name="TextBox 141">
            <a:extLst>
              <a:ext uri="{FF2B5EF4-FFF2-40B4-BE49-F238E27FC236}">
                <a16:creationId xmlns:a16="http://schemas.microsoft.com/office/drawing/2014/main" id="{9042E03E-3D17-44F7-A04E-64FC5EC21D4F}"/>
              </a:ext>
            </a:extLst>
          </p:cNvPr>
          <p:cNvSpPr txBox="1"/>
          <p:nvPr/>
        </p:nvSpPr>
        <p:spPr>
          <a:xfrm>
            <a:off x="26709208" y="23466541"/>
            <a:ext cx="48581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Segoe UI" panose="020B0502040204020203" pitchFamily="34" charset="0"/>
                <a:cs typeface="Segoe UI" panose="020B0502040204020203" pitchFamily="34" charset="0"/>
              </a:rPr>
              <a:t>Top View of 3d printed brace prototype</a:t>
            </a:r>
          </a:p>
        </p:txBody>
      </p:sp>
      <p:sp>
        <p:nvSpPr>
          <p:cNvPr id="143" name="TextBox 142">
            <a:extLst>
              <a:ext uri="{FF2B5EF4-FFF2-40B4-BE49-F238E27FC236}">
                <a16:creationId xmlns:a16="http://schemas.microsoft.com/office/drawing/2014/main" id="{BA83FE06-A6CA-47FE-ABD2-722CD075C3F6}"/>
              </a:ext>
            </a:extLst>
          </p:cNvPr>
          <p:cNvSpPr txBox="1"/>
          <p:nvPr/>
        </p:nvSpPr>
        <p:spPr>
          <a:xfrm>
            <a:off x="32288387" y="23448260"/>
            <a:ext cx="48581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Segoe UI" panose="020B0502040204020203" pitchFamily="34" charset="0"/>
                <a:cs typeface="Segoe UI" panose="020B0502040204020203" pitchFamily="34" charset="0"/>
              </a:rPr>
              <a:t>Side View of 3d printed brace prototype</a:t>
            </a:r>
          </a:p>
        </p:txBody>
      </p:sp>
      <p:sp>
        <p:nvSpPr>
          <p:cNvPr id="144" name="Rectangle 143">
            <a:extLst>
              <a:ext uri="{FF2B5EF4-FFF2-40B4-BE49-F238E27FC236}">
                <a16:creationId xmlns:a16="http://schemas.microsoft.com/office/drawing/2014/main" id="{02B036BD-9046-4252-810E-4271EE9CED27}"/>
              </a:ext>
            </a:extLst>
          </p:cNvPr>
          <p:cNvSpPr/>
          <p:nvPr/>
        </p:nvSpPr>
        <p:spPr>
          <a:xfrm>
            <a:off x="33092750" y="22953669"/>
            <a:ext cx="3903578" cy="400110"/>
          </a:xfrm>
          <a:prstGeom prst="rect">
            <a:avLst/>
          </a:prstGeom>
          <a:solidFill>
            <a:srgbClr val="C1BDB4"/>
          </a:solid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144">
            <a:extLst>
              <a:ext uri="{FF2B5EF4-FFF2-40B4-BE49-F238E27FC236}">
                <a16:creationId xmlns:a16="http://schemas.microsoft.com/office/drawing/2014/main" id="{8BA66D58-8579-44A7-904F-9834D8F91B1D}"/>
              </a:ext>
            </a:extLst>
          </p:cNvPr>
          <p:cNvSpPr/>
          <p:nvPr/>
        </p:nvSpPr>
        <p:spPr>
          <a:xfrm rot="5400000">
            <a:off x="30583955" y="21349644"/>
            <a:ext cx="2230043" cy="1408097"/>
          </a:xfrm>
          <a:prstGeom prst="rect">
            <a:avLst/>
          </a:prstGeom>
          <a:solidFill>
            <a:srgbClr val="C1BDB4"/>
          </a:solidFill>
          <a:ln>
            <a:solidFill>
              <a:srgbClr val="C1B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7" name="Picture 146" descr="Diagram, schematic&#10;&#10;Description automatically generated">
            <a:extLst>
              <a:ext uri="{FF2B5EF4-FFF2-40B4-BE49-F238E27FC236}">
                <a16:creationId xmlns:a16="http://schemas.microsoft.com/office/drawing/2014/main" id="{582CF25B-8309-4766-BC57-949F0F433089}"/>
              </a:ext>
            </a:extLst>
          </p:cNvPr>
          <p:cNvPicPr>
            <a:picLocks noChangeAspect="1"/>
          </p:cNvPicPr>
          <p:nvPr/>
        </p:nvPicPr>
        <p:blipFill>
          <a:blip r:embed="rId2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1749232" y="12260242"/>
            <a:ext cx="5130394" cy="2769098"/>
          </a:xfrm>
          <a:prstGeom prst="rect">
            <a:avLst/>
          </a:prstGeom>
          <a:solidFill>
            <a:srgbClr val="00B0F0"/>
          </a:solidFill>
        </p:spPr>
      </p:pic>
      <p:grpSp>
        <p:nvGrpSpPr>
          <p:cNvPr id="187" name="Group 186">
            <a:extLst>
              <a:ext uri="{FF2B5EF4-FFF2-40B4-BE49-F238E27FC236}">
                <a16:creationId xmlns:a16="http://schemas.microsoft.com/office/drawing/2014/main" id="{7E03FD50-A1C8-4C05-A88E-11B42CBAADB5}"/>
              </a:ext>
            </a:extLst>
          </p:cNvPr>
          <p:cNvGrpSpPr/>
          <p:nvPr/>
        </p:nvGrpSpPr>
        <p:grpSpPr>
          <a:xfrm>
            <a:off x="26270460" y="25275560"/>
            <a:ext cx="11366772" cy="2246769"/>
            <a:chOff x="26270460" y="25275560"/>
            <a:chExt cx="11366772" cy="2246769"/>
          </a:xfrm>
        </p:grpSpPr>
        <p:sp>
          <p:nvSpPr>
            <p:cNvPr id="168" name="TextBox 167">
              <a:extLst>
                <a:ext uri="{FF2B5EF4-FFF2-40B4-BE49-F238E27FC236}">
                  <a16:creationId xmlns:a16="http://schemas.microsoft.com/office/drawing/2014/main" id="{D4848C23-4D46-4D09-ACC0-CB7A5215F0A1}"/>
                </a:ext>
              </a:extLst>
            </p:cNvPr>
            <p:cNvSpPr txBox="1"/>
            <p:nvPr/>
          </p:nvSpPr>
          <p:spPr>
            <a:xfrm>
              <a:off x="32118403" y="25275560"/>
              <a:ext cx="5518829" cy="1815882"/>
            </a:xfrm>
            <a:prstGeom prst="rect">
              <a:avLst/>
            </a:prstGeom>
            <a:noFill/>
          </p:spPr>
          <p:txBody>
            <a:bodyPr wrap="square" rtlCol="0">
              <a:spAutoFit/>
            </a:bodyPr>
            <a:lstStyle/>
            <a:p>
              <a:r>
                <a:rPr lang="en-US" sz="2800" b="1" dirty="0">
                  <a:latin typeface="Segoe UI" panose="020B0502040204020203" pitchFamily="34" charset="0"/>
                  <a:cs typeface="Segoe UI" panose="020B0502040204020203" pitchFamily="34" charset="0"/>
                </a:rPr>
                <a:t>Static (Device is Fixed)</a:t>
              </a:r>
            </a:p>
            <a:p>
              <a:endParaRPr lang="en-US" sz="2800" b="1" dirty="0">
                <a:latin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en-US" sz="2800" dirty="0">
                  <a:latin typeface="Segoe UI" panose="020B0502040204020203" pitchFamily="34" charset="0"/>
                  <a:cs typeface="Segoe UI" panose="020B0502040204020203" pitchFamily="34" charset="0"/>
                </a:rPr>
                <a:t>Futek Sensor outputs Load Force</a:t>
              </a:r>
            </a:p>
          </p:txBody>
        </p:sp>
        <p:sp>
          <p:nvSpPr>
            <p:cNvPr id="169" name="TextBox 168">
              <a:extLst>
                <a:ext uri="{FF2B5EF4-FFF2-40B4-BE49-F238E27FC236}">
                  <a16:creationId xmlns:a16="http://schemas.microsoft.com/office/drawing/2014/main" id="{152A792C-ACEF-4E69-9542-EEA9006E7643}"/>
                </a:ext>
              </a:extLst>
            </p:cNvPr>
            <p:cNvSpPr txBox="1"/>
            <p:nvPr/>
          </p:nvSpPr>
          <p:spPr>
            <a:xfrm>
              <a:off x="26270460" y="25275560"/>
              <a:ext cx="5562193" cy="2246769"/>
            </a:xfrm>
            <a:prstGeom prst="rect">
              <a:avLst/>
            </a:prstGeom>
            <a:noFill/>
          </p:spPr>
          <p:txBody>
            <a:bodyPr wrap="square" rtlCol="0">
              <a:spAutoFit/>
            </a:bodyPr>
            <a:lstStyle/>
            <a:p>
              <a:r>
                <a:rPr lang="en-US" sz="2800" b="1" dirty="0">
                  <a:latin typeface="Segoe UI" panose="020B0502040204020203" pitchFamily="34" charset="0"/>
                  <a:cs typeface="Segoe UI" panose="020B0502040204020203" pitchFamily="34" charset="0"/>
                </a:rPr>
                <a:t>Dynamic (Device in Motion)</a:t>
              </a:r>
            </a:p>
            <a:p>
              <a:endParaRPr lang="en-US" sz="2800" b="1" dirty="0">
                <a:latin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en-US" sz="2800" dirty="0">
                  <a:latin typeface="Segoe UI" panose="020B0502040204020203" pitchFamily="34" charset="0"/>
                  <a:cs typeface="Segoe UI" panose="020B0502040204020203" pitchFamily="34" charset="0"/>
                </a:rPr>
                <a:t>Accelerometer is used to get Load Force due to gravitational changes</a:t>
              </a:r>
            </a:p>
          </p:txBody>
        </p:sp>
      </p:grpSp>
      <p:grpSp>
        <p:nvGrpSpPr>
          <p:cNvPr id="185" name="Group 184">
            <a:extLst>
              <a:ext uri="{FF2B5EF4-FFF2-40B4-BE49-F238E27FC236}">
                <a16:creationId xmlns:a16="http://schemas.microsoft.com/office/drawing/2014/main" id="{03C64240-DD6F-4740-8971-70070E4B858F}"/>
              </a:ext>
            </a:extLst>
          </p:cNvPr>
          <p:cNvGrpSpPr/>
          <p:nvPr/>
        </p:nvGrpSpPr>
        <p:grpSpPr>
          <a:xfrm>
            <a:off x="25276853" y="27927615"/>
            <a:ext cx="6886556" cy="4107508"/>
            <a:chOff x="25255720" y="27585469"/>
            <a:chExt cx="6886556" cy="4107508"/>
          </a:xfrm>
        </p:grpSpPr>
        <p:pic>
          <p:nvPicPr>
            <p:cNvPr id="139" name="Picture 138" descr="A picture containing indoor, dark&#10;&#10;Description automatically generated">
              <a:extLst>
                <a:ext uri="{FF2B5EF4-FFF2-40B4-BE49-F238E27FC236}">
                  <a16:creationId xmlns:a16="http://schemas.microsoft.com/office/drawing/2014/main" id="{EC07E25A-609B-414E-BD6B-C57A427462FD}"/>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255720" y="27585469"/>
              <a:ext cx="5227252" cy="3922704"/>
            </a:xfrm>
            <a:prstGeom prst="rect">
              <a:avLst/>
            </a:prstGeom>
          </p:spPr>
        </p:pic>
        <p:sp>
          <p:nvSpPr>
            <p:cNvPr id="148" name="Rectangle: Rounded Corners 147">
              <a:extLst>
                <a:ext uri="{FF2B5EF4-FFF2-40B4-BE49-F238E27FC236}">
                  <a16:creationId xmlns:a16="http://schemas.microsoft.com/office/drawing/2014/main" id="{E42076FE-3C60-496C-AE20-E3BF807F2280}"/>
                </a:ext>
              </a:extLst>
            </p:cNvPr>
            <p:cNvSpPr/>
            <p:nvPr/>
          </p:nvSpPr>
          <p:spPr>
            <a:xfrm>
              <a:off x="27275398" y="28169741"/>
              <a:ext cx="417444" cy="437237"/>
            </a:xfrm>
            <a:prstGeom prst="roundRect">
              <a:avLst/>
            </a:prstGeom>
            <a:noFill/>
            <a:ln w="19050">
              <a:solidFill>
                <a:srgbClr val="07B38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Rounded Corners 148">
              <a:extLst>
                <a:ext uri="{FF2B5EF4-FFF2-40B4-BE49-F238E27FC236}">
                  <a16:creationId xmlns:a16="http://schemas.microsoft.com/office/drawing/2014/main" id="{B1F9463D-1BF3-4002-887A-F831FEF3D099}"/>
                </a:ext>
              </a:extLst>
            </p:cNvPr>
            <p:cNvSpPr/>
            <p:nvPr/>
          </p:nvSpPr>
          <p:spPr>
            <a:xfrm>
              <a:off x="27003519" y="29546821"/>
              <a:ext cx="1378646" cy="979943"/>
            </a:xfrm>
            <a:prstGeom prst="roundRect">
              <a:avLst/>
            </a:prstGeom>
            <a:noFill/>
            <a:ln w="28575">
              <a:solidFill>
                <a:srgbClr val="41B8F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Arrow Connector 163">
              <a:extLst>
                <a:ext uri="{FF2B5EF4-FFF2-40B4-BE49-F238E27FC236}">
                  <a16:creationId xmlns:a16="http://schemas.microsoft.com/office/drawing/2014/main" id="{31B04D4C-623E-433C-8B7E-7A750B2354ED}"/>
                </a:ext>
              </a:extLst>
            </p:cNvPr>
            <p:cNvCxnSpPr>
              <a:cxnSpLocks/>
            </p:cNvCxnSpPr>
            <p:nvPr/>
          </p:nvCxnSpPr>
          <p:spPr>
            <a:xfrm flipH="1">
              <a:off x="27973585" y="28091008"/>
              <a:ext cx="987295" cy="193342"/>
            </a:xfrm>
            <a:prstGeom prst="straightConnector1">
              <a:avLst/>
            </a:prstGeom>
            <a:ln w="19050">
              <a:solidFill>
                <a:srgbClr val="07B385"/>
              </a:solidFill>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B4D89306-4F9C-4F05-B472-6A8BCF0A7577}"/>
                </a:ext>
              </a:extLst>
            </p:cNvPr>
            <p:cNvSpPr txBox="1"/>
            <p:nvPr/>
          </p:nvSpPr>
          <p:spPr>
            <a:xfrm>
              <a:off x="29121506" y="29047476"/>
              <a:ext cx="3020770" cy="707886"/>
            </a:xfrm>
            <a:prstGeom prst="rect">
              <a:avLst/>
            </a:prstGeom>
            <a:noFill/>
          </p:spPr>
          <p:txBody>
            <a:bodyPr wrap="square" rtlCol="0">
              <a:spAutoFit/>
            </a:bodyPr>
            <a:lstStyle/>
            <a:p>
              <a:r>
                <a:rPr lang="en-US" sz="2000" dirty="0">
                  <a:solidFill>
                    <a:srgbClr val="41B8FD"/>
                  </a:solidFill>
                  <a:latin typeface="Segoe UI" panose="020B0502040204020203" pitchFamily="34" charset="0"/>
                  <a:cs typeface="Segoe UI" panose="020B0502040204020203" pitchFamily="34" charset="0"/>
                </a:rPr>
                <a:t>Electronics Compartment +  Accelerometer</a:t>
              </a:r>
            </a:p>
          </p:txBody>
        </p:sp>
        <p:cxnSp>
          <p:nvCxnSpPr>
            <p:cNvPr id="171" name="Straight Arrow Connector 170">
              <a:extLst>
                <a:ext uri="{FF2B5EF4-FFF2-40B4-BE49-F238E27FC236}">
                  <a16:creationId xmlns:a16="http://schemas.microsoft.com/office/drawing/2014/main" id="{BB394161-E584-4CDC-ACD7-D5A5800AA811}"/>
                </a:ext>
              </a:extLst>
            </p:cNvPr>
            <p:cNvCxnSpPr>
              <a:cxnSpLocks/>
            </p:cNvCxnSpPr>
            <p:nvPr/>
          </p:nvCxnSpPr>
          <p:spPr>
            <a:xfrm flipH="1">
              <a:off x="28453112" y="29826650"/>
              <a:ext cx="880468" cy="225710"/>
            </a:xfrm>
            <a:prstGeom prst="straightConnector1">
              <a:avLst/>
            </a:prstGeom>
            <a:ln w="19050">
              <a:solidFill>
                <a:srgbClr val="41B8FD"/>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825CC5CC-2383-41DE-A1AE-05F55AAEACE3}"/>
                </a:ext>
              </a:extLst>
            </p:cNvPr>
            <p:cNvCxnSpPr>
              <a:cxnSpLocks/>
            </p:cNvCxnSpPr>
            <p:nvPr/>
          </p:nvCxnSpPr>
          <p:spPr>
            <a:xfrm flipH="1" flipV="1">
              <a:off x="28510631" y="31200714"/>
              <a:ext cx="450249" cy="957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BDA0B512-8B6A-4886-BB45-12CBCA0FBB4C}"/>
                </a:ext>
              </a:extLst>
            </p:cNvPr>
            <p:cNvSpPr txBox="1"/>
            <p:nvPr/>
          </p:nvSpPr>
          <p:spPr>
            <a:xfrm>
              <a:off x="29194160" y="30985091"/>
              <a:ext cx="2574046" cy="707886"/>
            </a:xfrm>
            <a:prstGeom prst="rect">
              <a:avLst/>
            </a:prstGeom>
            <a:noFill/>
          </p:spPr>
          <p:txBody>
            <a:bodyPr wrap="square" rtlCol="0">
              <a:spAutoFit/>
            </a:bodyPr>
            <a:lstStyle/>
            <a:p>
              <a:r>
                <a:rPr lang="en-US" sz="2000" dirty="0">
                  <a:solidFill>
                    <a:srgbClr val="0D0D0D"/>
                  </a:solidFill>
                  <a:latin typeface="Segoe UI" panose="020B0502040204020203" pitchFamily="34" charset="0"/>
                  <a:cs typeface="Segoe UI" panose="020B0502040204020203" pitchFamily="34" charset="0"/>
                </a:rPr>
                <a:t>Weight Compartment</a:t>
              </a:r>
            </a:p>
          </p:txBody>
        </p:sp>
        <p:sp>
          <p:nvSpPr>
            <p:cNvPr id="180" name="TextBox 179">
              <a:extLst>
                <a:ext uri="{FF2B5EF4-FFF2-40B4-BE49-F238E27FC236}">
                  <a16:creationId xmlns:a16="http://schemas.microsoft.com/office/drawing/2014/main" id="{A25B5F3E-555E-40CF-9953-7F748FD02F8F}"/>
                </a:ext>
              </a:extLst>
            </p:cNvPr>
            <p:cNvSpPr txBox="1"/>
            <p:nvPr/>
          </p:nvSpPr>
          <p:spPr>
            <a:xfrm>
              <a:off x="29125381" y="27791781"/>
              <a:ext cx="2616595" cy="400110"/>
            </a:xfrm>
            <a:prstGeom prst="rect">
              <a:avLst/>
            </a:prstGeom>
            <a:noFill/>
          </p:spPr>
          <p:txBody>
            <a:bodyPr wrap="square" rtlCol="0">
              <a:spAutoFit/>
            </a:bodyPr>
            <a:lstStyle/>
            <a:p>
              <a:r>
                <a:rPr lang="en-US" sz="2000" dirty="0">
                  <a:solidFill>
                    <a:srgbClr val="07B385"/>
                  </a:solidFill>
                  <a:latin typeface="Segoe UI" panose="020B0502040204020203" pitchFamily="34" charset="0"/>
                  <a:cs typeface="Segoe UI" panose="020B0502040204020203" pitchFamily="34" charset="0"/>
                </a:rPr>
                <a:t>Grip Force Sensor</a:t>
              </a:r>
            </a:p>
          </p:txBody>
        </p:sp>
      </p:grpSp>
      <p:grpSp>
        <p:nvGrpSpPr>
          <p:cNvPr id="186" name="Group 185">
            <a:extLst>
              <a:ext uri="{FF2B5EF4-FFF2-40B4-BE49-F238E27FC236}">
                <a16:creationId xmlns:a16="http://schemas.microsoft.com/office/drawing/2014/main" id="{B46A5831-7463-4D2A-B94F-24E7A92D7907}"/>
              </a:ext>
            </a:extLst>
          </p:cNvPr>
          <p:cNvGrpSpPr/>
          <p:nvPr/>
        </p:nvGrpSpPr>
        <p:grpSpPr>
          <a:xfrm>
            <a:off x="31547006" y="27385414"/>
            <a:ext cx="5787690" cy="4254537"/>
            <a:chOff x="31547006" y="27385414"/>
            <a:chExt cx="5787690" cy="4254537"/>
          </a:xfrm>
        </p:grpSpPr>
        <p:pic>
          <p:nvPicPr>
            <p:cNvPr id="140" name="Picture 139" descr="A picture containing light, projector&#10;&#10;Description automatically generated">
              <a:extLst>
                <a:ext uri="{FF2B5EF4-FFF2-40B4-BE49-F238E27FC236}">
                  <a16:creationId xmlns:a16="http://schemas.microsoft.com/office/drawing/2014/main" id="{FB331EED-6F37-4FCD-BBEB-C5863DB65FB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1547006" y="27698654"/>
              <a:ext cx="5252026" cy="3941297"/>
            </a:xfrm>
            <a:prstGeom prst="rect">
              <a:avLst/>
            </a:prstGeom>
          </p:spPr>
        </p:pic>
        <p:sp>
          <p:nvSpPr>
            <p:cNvPr id="162" name="Rectangle: Rounded Corners 161">
              <a:extLst>
                <a:ext uri="{FF2B5EF4-FFF2-40B4-BE49-F238E27FC236}">
                  <a16:creationId xmlns:a16="http://schemas.microsoft.com/office/drawing/2014/main" id="{84A4F0EA-2D36-48FE-A1B8-5A832329F991}"/>
                </a:ext>
              </a:extLst>
            </p:cNvPr>
            <p:cNvSpPr/>
            <p:nvPr/>
          </p:nvSpPr>
          <p:spPr>
            <a:xfrm>
              <a:off x="33627028" y="30362916"/>
              <a:ext cx="928109" cy="765980"/>
            </a:xfrm>
            <a:prstGeom prst="roundRect">
              <a:avLst/>
            </a:prstGeom>
            <a:noFill/>
            <a:ln w="28575">
              <a:solidFill>
                <a:srgbClr val="41B8F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extBox 165">
              <a:extLst>
                <a:ext uri="{FF2B5EF4-FFF2-40B4-BE49-F238E27FC236}">
                  <a16:creationId xmlns:a16="http://schemas.microsoft.com/office/drawing/2014/main" id="{929B15C0-590B-48BE-9BB1-DF2805994818}"/>
                </a:ext>
              </a:extLst>
            </p:cNvPr>
            <p:cNvSpPr txBox="1"/>
            <p:nvPr/>
          </p:nvSpPr>
          <p:spPr>
            <a:xfrm>
              <a:off x="35477346" y="30052360"/>
              <a:ext cx="1748166" cy="400110"/>
            </a:xfrm>
            <a:prstGeom prst="rect">
              <a:avLst/>
            </a:prstGeom>
            <a:noFill/>
          </p:spPr>
          <p:txBody>
            <a:bodyPr wrap="square" rtlCol="0">
              <a:spAutoFit/>
            </a:bodyPr>
            <a:lstStyle/>
            <a:p>
              <a:r>
                <a:rPr lang="en-US" sz="2000" dirty="0">
                  <a:solidFill>
                    <a:srgbClr val="41B8FD"/>
                  </a:solidFill>
                  <a:latin typeface="Segoe UI" panose="020B0502040204020203" pitchFamily="34" charset="0"/>
                  <a:cs typeface="Segoe UI" panose="020B0502040204020203" pitchFamily="34" charset="0"/>
                </a:rPr>
                <a:t>Futek Sensor</a:t>
              </a:r>
            </a:p>
          </p:txBody>
        </p:sp>
        <p:sp>
          <p:nvSpPr>
            <p:cNvPr id="167" name="Rectangle: Rounded Corners 166">
              <a:extLst>
                <a:ext uri="{FF2B5EF4-FFF2-40B4-BE49-F238E27FC236}">
                  <a16:creationId xmlns:a16="http://schemas.microsoft.com/office/drawing/2014/main" id="{0C59D063-B831-464A-B76E-1983216A3277}"/>
                </a:ext>
              </a:extLst>
            </p:cNvPr>
            <p:cNvSpPr/>
            <p:nvPr/>
          </p:nvSpPr>
          <p:spPr>
            <a:xfrm>
              <a:off x="33856332" y="28113297"/>
              <a:ext cx="382776" cy="437237"/>
            </a:xfrm>
            <a:prstGeom prst="roundRect">
              <a:avLst/>
            </a:prstGeom>
            <a:noFill/>
            <a:ln w="19050">
              <a:solidFill>
                <a:srgbClr val="07B38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Arrow Connector 178">
              <a:extLst>
                <a:ext uri="{FF2B5EF4-FFF2-40B4-BE49-F238E27FC236}">
                  <a16:creationId xmlns:a16="http://schemas.microsoft.com/office/drawing/2014/main" id="{184699FB-0A8D-46D2-AE55-65EC78F805A2}"/>
                </a:ext>
              </a:extLst>
            </p:cNvPr>
            <p:cNvCxnSpPr>
              <a:cxnSpLocks/>
            </p:cNvCxnSpPr>
            <p:nvPr/>
          </p:nvCxnSpPr>
          <p:spPr>
            <a:xfrm flipH="1">
              <a:off x="34890465" y="30550679"/>
              <a:ext cx="987295" cy="193342"/>
            </a:xfrm>
            <a:prstGeom prst="straightConnector1">
              <a:avLst/>
            </a:prstGeom>
            <a:ln w="19050">
              <a:solidFill>
                <a:srgbClr val="41B8FD"/>
              </a:solidFill>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E6FB844F-74E8-461D-A746-8314F9BA7A5A}"/>
                </a:ext>
              </a:extLst>
            </p:cNvPr>
            <p:cNvSpPr txBox="1"/>
            <p:nvPr/>
          </p:nvSpPr>
          <p:spPr>
            <a:xfrm>
              <a:off x="34781035" y="27385414"/>
              <a:ext cx="2553661" cy="400110"/>
            </a:xfrm>
            <a:prstGeom prst="rect">
              <a:avLst/>
            </a:prstGeom>
            <a:noFill/>
          </p:spPr>
          <p:txBody>
            <a:bodyPr wrap="square" rtlCol="0">
              <a:spAutoFit/>
            </a:bodyPr>
            <a:lstStyle/>
            <a:p>
              <a:r>
                <a:rPr lang="en-US" sz="2000" dirty="0">
                  <a:solidFill>
                    <a:srgbClr val="07B385"/>
                  </a:solidFill>
                  <a:latin typeface="Segoe UI" panose="020B0502040204020203" pitchFamily="34" charset="0"/>
                  <a:cs typeface="Segoe UI" panose="020B0502040204020203" pitchFamily="34" charset="0"/>
                </a:rPr>
                <a:t>Grip Force Sensor</a:t>
              </a:r>
            </a:p>
          </p:txBody>
        </p:sp>
        <p:cxnSp>
          <p:nvCxnSpPr>
            <p:cNvPr id="182" name="Straight Arrow Connector 181">
              <a:extLst>
                <a:ext uri="{FF2B5EF4-FFF2-40B4-BE49-F238E27FC236}">
                  <a16:creationId xmlns:a16="http://schemas.microsoft.com/office/drawing/2014/main" id="{F82360EF-FA87-4D19-B90F-099B8C2ECA89}"/>
                </a:ext>
              </a:extLst>
            </p:cNvPr>
            <p:cNvCxnSpPr>
              <a:cxnSpLocks/>
            </p:cNvCxnSpPr>
            <p:nvPr/>
          </p:nvCxnSpPr>
          <p:spPr>
            <a:xfrm flipH="1">
              <a:off x="34384171" y="27995984"/>
              <a:ext cx="987295" cy="193342"/>
            </a:xfrm>
            <a:prstGeom prst="straightConnector1">
              <a:avLst/>
            </a:prstGeom>
            <a:ln w="19050">
              <a:solidFill>
                <a:srgbClr val="07B385"/>
              </a:solidFill>
              <a:tailEnd type="triangle"/>
            </a:ln>
          </p:spPr>
          <p:style>
            <a:lnRef idx="1">
              <a:schemeClr val="accent1"/>
            </a:lnRef>
            <a:fillRef idx="0">
              <a:schemeClr val="accent1"/>
            </a:fillRef>
            <a:effectRef idx="0">
              <a:schemeClr val="accent1"/>
            </a:effectRef>
            <a:fontRef idx="minor">
              <a:schemeClr val="tx1"/>
            </a:fontRef>
          </p:style>
        </p:cxnSp>
      </p:grpSp>
      <p:pic>
        <p:nvPicPr>
          <p:cNvPr id="183" name="Picture 182" descr="Graphical user interface&#10;&#10;Description automatically generated">
            <a:extLst>
              <a:ext uri="{FF2B5EF4-FFF2-40B4-BE49-F238E27FC236}">
                <a16:creationId xmlns:a16="http://schemas.microsoft.com/office/drawing/2014/main" id="{616C7528-9C25-4BD5-AF2B-4ABC9B037C80}"/>
              </a:ext>
            </a:extLst>
          </p:cNvPr>
          <p:cNvPicPr>
            <a:picLocks noChangeAspect="1"/>
          </p:cNvPicPr>
          <p:nvPr/>
        </p:nvPicPr>
        <p:blipFill rotWithShape="1">
          <a:blip r:embed="rId30">
            <a:extLst>
              <a:ext uri="{28A0092B-C50C-407E-A947-70E740481C1C}">
                <a14:useLocalDpi xmlns:a14="http://schemas.microsoft.com/office/drawing/2010/main" val="0"/>
              </a:ext>
            </a:extLst>
          </a:blip>
          <a:srcRect r="45458"/>
          <a:stretch/>
        </p:blipFill>
        <p:spPr>
          <a:xfrm>
            <a:off x="38356780" y="4227149"/>
            <a:ext cx="9790728" cy="4847676"/>
          </a:xfrm>
          <a:prstGeom prst="rect">
            <a:avLst/>
          </a:prstGeom>
        </p:spPr>
      </p:pic>
      <p:sp>
        <p:nvSpPr>
          <p:cNvPr id="184" name="TextBox 183">
            <a:extLst>
              <a:ext uri="{FF2B5EF4-FFF2-40B4-BE49-F238E27FC236}">
                <a16:creationId xmlns:a16="http://schemas.microsoft.com/office/drawing/2014/main" id="{7FC4B586-666E-455C-B17E-467B4512EF53}"/>
              </a:ext>
            </a:extLst>
          </p:cNvPr>
          <p:cNvSpPr txBox="1"/>
          <p:nvPr/>
        </p:nvSpPr>
        <p:spPr>
          <a:xfrm>
            <a:off x="38356780" y="9135909"/>
            <a:ext cx="409558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Segoe UI" panose="020B0502040204020203" pitchFamily="34" charset="0"/>
                <a:cs typeface="Segoe UI" panose="020B0502040204020203" pitchFamily="34" charset="0"/>
              </a:rPr>
              <a:t>Operator view of the GUI</a:t>
            </a:r>
          </a:p>
        </p:txBody>
      </p:sp>
      <p:pic>
        <p:nvPicPr>
          <p:cNvPr id="189" name="Picture 188" descr="A picture containing chart&#10;&#10;Description automatically generated">
            <a:extLst>
              <a:ext uri="{FF2B5EF4-FFF2-40B4-BE49-F238E27FC236}">
                <a16:creationId xmlns:a16="http://schemas.microsoft.com/office/drawing/2014/main" id="{A3FB7C2A-A613-4854-81F8-8B73B9003F9C}"/>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3410632" y="20392426"/>
            <a:ext cx="4664038" cy="2776287"/>
          </a:xfrm>
          <a:prstGeom prst="rect">
            <a:avLst/>
          </a:prstGeom>
        </p:spPr>
      </p:pic>
    </p:spTree>
    <p:extLst>
      <p:ext uri="{BB962C8B-B14F-4D97-AF65-F5344CB8AC3E}">
        <p14:creationId xmlns:p14="http://schemas.microsoft.com/office/powerpoint/2010/main" val="11276319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11554</TotalTime>
  <Words>1580</Words>
  <Application>Microsoft Office PowerPoint</Application>
  <PresentationFormat>Custom</PresentationFormat>
  <Paragraphs>314</Paragraphs>
  <Slides>2</Slides>
  <Notes>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Lato</vt:lpstr>
      <vt:lpstr>Calibri</vt:lpstr>
      <vt:lpstr>Calibri Light</vt:lpstr>
      <vt:lpstr>Segoe UI Black</vt:lpstr>
      <vt:lpstr>Segoe UI</vt:lpstr>
      <vt:lpstr>Arial</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1. Correct fonts won’t load until you open this in PowerPoint (e.g., if you’re previewing this in your browser it’ll look uglier than it actually is).  2. Generate QR codes here: https://www.qrcode-monkey.com/</dc:title>
  <dc:creator>Morrison, Mike</dc:creator>
  <cp:lastModifiedBy>Samid Ceballos</cp:lastModifiedBy>
  <cp:revision>140</cp:revision>
  <dcterms:created xsi:type="dcterms:W3CDTF">2019-07-02T13:39:34Z</dcterms:created>
  <dcterms:modified xsi:type="dcterms:W3CDTF">2022-04-18T04:36:45Z</dcterms:modified>
</cp:coreProperties>
</file>